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embeddedFontLst>
    <p:embeddedFont>
      <p:font typeface="Malgun Gothic" panose="020B0503020000020004" pitchFamily="50" charset="-127"/>
      <p:regular r:id="rId53"/>
      <p:bold r:id="rId54"/>
    </p:embeddedFont>
    <p:embeddedFont>
      <p:font typeface="카카오 Bold" panose="020B0600000101010101" pitchFamily="50" charset="-127"/>
      <p:bold r:id="rId55"/>
    </p:embeddedFont>
    <p:embeddedFont>
      <p:font typeface="Cambria Math" panose="02040503050406030204" pitchFamily="18" charset="0"/>
      <p:regular r:id="rId56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534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684107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684107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684107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A3838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67457" y="438241"/>
            <a:ext cx="935355" cy="649605"/>
          </a:xfrm>
          <a:custGeom>
            <a:avLst/>
            <a:gdLst/>
            <a:ahLst/>
            <a:cxnLst/>
            <a:rect l="l" t="t" r="r" b="b"/>
            <a:pathLst>
              <a:path w="935355" h="649605">
                <a:moveTo>
                  <a:pt x="469167" y="0"/>
                </a:moveTo>
                <a:lnTo>
                  <a:pt x="423440" y="2133"/>
                </a:lnTo>
                <a:lnTo>
                  <a:pt x="377630" y="8862"/>
                </a:lnTo>
                <a:lnTo>
                  <a:pt x="332047" y="20313"/>
                </a:lnTo>
                <a:lnTo>
                  <a:pt x="286998" y="36611"/>
                </a:lnTo>
                <a:lnTo>
                  <a:pt x="243818" y="57342"/>
                </a:lnTo>
                <a:lnTo>
                  <a:pt x="203721" y="81849"/>
                </a:lnTo>
                <a:lnTo>
                  <a:pt x="166832" y="109824"/>
                </a:lnTo>
                <a:lnTo>
                  <a:pt x="133278" y="140960"/>
                </a:lnTo>
                <a:lnTo>
                  <a:pt x="103185" y="174947"/>
                </a:lnTo>
                <a:lnTo>
                  <a:pt x="76678" y="211479"/>
                </a:lnTo>
                <a:lnTo>
                  <a:pt x="53883" y="250248"/>
                </a:lnTo>
                <a:lnTo>
                  <a:pt x="34927" y="290945"/>
                </a:lnTo>
                <a:lnTo>
                  <a:pt x="19934" y="333262"/>
                </a:lnTo>
                <a:lnTo>
                  <a:pt x="9031" y="376893"/>
                </a:lnTo>
                <a:lnTo>
                  <a:pt x="2345" y="421529"/>
                </a:lnTo>
                <a:lnTo>
                  <a:pt x="0" y="466861"/>
                </a:lnTo>
                <a:lnTo>
                  <a:pt x="2122" y="512583"/>
                </a:lnTo>
                <a:lnTo>
                  <a:pt x="8838" y="558387"/>
                </a:lnTo>
                <a:lnTo>
                  <a:pt x="20273" y="603963"/>
                </a:lnTo>
                <a:lnTo>
                  <a:pt x="36554" y="649005"/>
                </a:lnTo>
                <a:lnTo>
                  <a:pt x="901094" y="645068"/>
                </a:lnTo>
                <a:lnTo>
                  <a:pt x="918317" y="595092"/>
                </a:lnTo>
                <a:lnTo>
                  <a:pt x="929713" y="543898"/>
                </a:lnTo>
                <a:lnTo>
                  <a:pt x="935287" y="491980"/>
                </a:lnTo>
                <a:lnTo>
                  <a:pt x="935042" y="439830"/>
                </a:lnTo>
                <a:lnTo>
                  <a:pt x="928984" y="387943"/>
                </a:lnTo>
                <a:lnTo>
                  <a:pt x="917116" y="336811"/>
                </a:lnTo>
                <a:lnTo>
                  <a:pt x="899443" y="286928"/>
                </a:lnTo>
                <a:lnTo>
                  <a:pt x="878714" y="243755"/>
                </a:lnTo>
                <a:lnTo>
                  <a:pt x="854208" y="203663"/>
                </a:lnTo>
                <a:lnTo>
                  <a:pt x="826233" y="166780"/>
                </a:lnTo>
                <a:lnTo>
                  <a:pt x="795097" y="133230"/>
                </a:lnTo>
                <a:lnTo>
                  <a:pt x="761108" y="103141"/>
                </a:lnTo>
                <a:lnTo>
                  <a:pt x="724574" y="76639"/>
                </a:lnTo>
                <a:lnTo>
                  <a:pt x="685803" y="53848"/>
                </a:lnTo>
                <a:lnTo>
                  <a:pt x="645103" y="34897"/>
                </a:lnTo>
                <a:lnTo>
                  <a:pt x="602781" y="19910"/>
                </a:lnTo>
                <a:lnTo>
                  <a:pt x="559146" y="9014"/>
                </a:lnTo>
                <a:lnTo>
                  <a:pt x="514506" y="2335"/>
                </a:lnTo>
                <a:lnTo>
                  <a:pt x="469167" y="0"/>
                </a:lnTo>
                <a:close/>
              </a:path>
            </a:pathLst>
          </a:custGeom>
          <a:solidFill>
            <a:srgbClr val="0D0D0D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4508" y="792480"/>
            <a:ext cx="525780" cy="411480"/>
          </a:xfrm>
          <a:custGeom>
            <a:avLst/>
            <a:gdLst/>
            <a:ahLst/>
            <a:cxnLst/>
            <a:rect l="l" t="t" r="r" b="b"/>
            <a:pathLst>
              <a:path w="525779" h="411480">
                <a:moveTo>
                  <a:pt x="525780" y="0"/>
                </a:moveTo>
                <a:lnTo>
                  <a:pt x="0" y="0"/>
                </a:lnTo>
                <a:lnTo>
                  <a:pt x="0" y="411479"/>
                </a:lnTo>
                <a:lnTo>
                  <a:pt x="525780" y="411479"/>
                </a:lnTo>
                <a:lnTo>
                  <a:pt x="525780" y="0"/>
                </a:lnTo>
                <a:close/>
              </a:path>
            </a:pathLst>
          </a:custGeom>
          <a:solidFill>
            <a:srgbClr val="B68055">
              <a:alpha val="6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75843" y="478536"/>
            <a:ext cx="169545" cy="167640"/>
          </a:xfrm>
          <a:custGeom>
            <a:avLst/>
            <a:gdLst/>
            <a:ahLst/>
            <a:cxnLst/>
            <a:rect l="l" t="t" r="r" b="b"/>
            <a:pathLst>
              <a:path w="169544" h="167640">
                <a:moveTo>
                  <a:pt x="169164" y="0"/>
                </a:moveTo>
                <a:lnTo>
                  <a:pt x="0" y="0"/>
                </a:lnTo>
                <a:lnTo>
                  <a:pt x="84582" y="167639"/>
                </a:lnTo>
                <a:lnTo>
                  <a:pt x="169164" y="0"/>
                </a:lnTo>
                <a:close/>
              </a:path>
            </a:pathLst>
          </a:custGeom>
          <a:solidFill>
            <a:srgbClr val="7C54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7722" y="450379"/>
            <a:ext cx="935296" cy="6490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019" y="199771"/>
            <a:ext cx="11871960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684107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89809" y="1495425"/>
            <a:ext cx="7612380" cy="2194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470652" y="6293177"/>
            <a:ext cx="1120775" cy="18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A3838"/>
                </a:solidFill>
                <a:latin typeface="Dotum"/>
                <a:cs typeface="Dotum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3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3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3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3.png"/><Relationship Id="rId5" Type="http://schemas.openxmlformats.org/officeDocument/2006/relationships/image" Target="../media/image65.png"/><Relationship Id="rId10" Type="http://schemas.openxmlformats.org/officeDocument/2006/relationships/image" Target="../media/image3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5.png"/><Relationship Id="rId7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6.png"/><Relationship Id="rId5" Type="http://schemas.openxmlformats.org/officeDocument/2006/relationships/image" Target="../media/image65.png"/><Relationship Id="rId10" Type="http://schemas.openxmlformats.org/officeDocument/2006/relationships/image" Target="../media/image3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5.png"/><Relationship Id="rId7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65.png"/><Relationship Id="rId10" Type="http://schemas.openxmlformats.org/officeDocument/2006/relationships/image" Target="../media/image3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88.png"/><Relationship Id="rId5" Type="http://schemas.openxmlformats.org/officeDocument/2006/relationships/image" Target="../media/image86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.png"/><Relationship Id="rId7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png"/><Relationship Id="rId7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51578" y="1343024"/>
            <a:ext cx="2912110" cy="2129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14575" algn="l"/>
              </a:tabLst>
            </a:pPr>
            <a:r>
              <a:rPr sz="13800" b="1" spc="-50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sz="138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3800" b="1" spc="-5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3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8068945" cy="3251200"/>
            <a:chOff x="0" y="0"/>
            <a:chExt cx="8068945" cy="3251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9083" y="2127453"/>
              <a:ext cx="1779015" cy="11234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5009" y="2127453"/>
              <a:ext cx="1773936" cy="11234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3077210" cy="462280"/>
            </a:xfrm>
            <a:custGeom>
              <a:avLst/>
              <a:gdLst/>
              <a:ahLst/>
              <a:cxnLst/>
              <a:rect l="l" t="t" r="r" b="b"/>
              <a:pathLst>
                <a:path w="3077210" h="462280">
                  <a:moveTo>
                    <a:pt x="3076956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076956" y="461772"/>
                  </a:lnTo>
                  <a:lnTo>
                    <a:pt x="3076956" y="0"/>
                  </a:lnTo>
                  <a:close/>
                </a:path>
              </a:pathLst>
            </a:custGeom>
            <a:solidFill>
              <a:srgbClr val="68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3481" y="51308"/>
            <a:ext cx="23355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0" dirty="0">
                <a:solidFill>
                  <a:srgbClr val="FFFFFF"/>
                </a:solidFill>
                <a:latin typeface="Dotum"/>
                <a:cs typeface="Dotum"/>
              </a:rPr>
              <a:t>통계학의</a:t>
            </a:r>
            <a:r>
              <a:rPr sz="2000" spc="-45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spc="-260" dirty="0">
                <a:solidFill>
                  <a:srgbClr val="FFFFFF"/>
                </a:solidFill>
                <a:latin typeface="Dotum"/>
                <a:cs typeface="Dotum"/>
              </a:rPr>
              <a:t>개념</a:t>
            </a:r>
            <a:r>
              <a:rPr sz="2000" spc="-455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Dotum"/>
                <a:cs typeface="Dotum"/>
              </a:rPr>
              <a:t>및</a:t>
            </a:r>
            <a:r>
              <a:rPr sz="2000" spc="-120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2000" spc="-365" dirty="0">
                <a:solidFill>
                  <a:srgbClr val="FFFFFF"/>
                </a:solidFill>
                <a:latin typeface="Dotum"/>
                <a:cs typeface="Dotum"/>
              </a:rPr>
              <a:t>제문제</a:t>
            </a:r>
            <a:endParaRPr sz="2000">
              <a:latin typeface="Dotum"/>
              <a:cs typeface="Dotum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99126" y="3838447"/>
            <a:ext cx="1925955" cy="1033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95"/>
              </a:spcBef>
            </a:pPr>
            <a:r>
              <a:rPr sz="4000" b="1" spc="-550" dirty="0">
                <a:solidFill>
                  <a:srgbClr val="3D2B1B"/>
                </a:solidFill>
                <a:latin typeface="Malgun Gothic"/>
                <a:cs typeface="Malgun Gothic"/>
              </a:rPr>
              <a:t>구간추정</a:t>
            </a:r>
            <a:endParaRPr sz="4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600" spc="-265" dirty="0">
                <a:solidFill>
                  <a:srgbClr val="3A3838"/>
                </a:solidFill>
                <a:latin typeface="Dotum"/>
                <a:cs typeface="Dotum"/>
              </a:rPr>
              <a:t>정보통계학과이긍희</a:t>
            </a:r>
            <a:r>
              <a:rPr sz="1600" spc="-370" dirty="0">
                <a:solidFill>
                  <a:srgbClr val="3A3838"/>
                </a:solidFill>
                <a:latin typeface="Dotum"/>
                <a:cs typeface="Dotum"/>
              </a:rPr>
              <a:t> </a:t>
            </a:r>
            <a:r>
              <a:rPr sz="1600" spc="-330" dirty="0">
                <a:solidFill>
                  <a:srgbClr val="3A3838"/>
                </a:solidFill>
                <a:latin typeface="Dotum"/>
                <a:cs typeface="Dotum"/>
              </a:rPr>
              <a:t>교수</a:t>
            </a:r>
            <a:endParaRPr sz="16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0928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9721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9721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06304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05" dirty="0">
                <a:solidFill>
                  <a:srgbClr val="684107"/>
                </a:solidFill>
                <a:latin typeface="Dotum"/>
                <a:cs typeface="Dotum"/>
              </a:rPr>
              <a:t>구간추정의개념</a:t>
            </a:r>
            <a:endParaRPr sz="2500">
              <a:latin typeface="Dotum"/>
              <a:cs typeface="Dotu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939C10-E475-AC96-EAEC-78C4C1711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2" y="1485899"/>
            <a:ext cx="9144000" cy="38399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6359" y="1196466"/>
            <a:ext cx="880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60" dirty="0">
                <a:solidFill>
                  <a:srgbClr val="FFFFFF"/>
                </a:solidFill>
                <a:latin typeface="Dotum"/>
                <a:cs typeface="Dotum"/>
              </a:rPr>
              <a:t>구간추정</a:t>
            </a:r>
            <a:endParaRPr sz="20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882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7323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0926" y="418211"/>
            <a:ext cx="1713230" cy="673735"/>
            <a:chOff x="5630926" y="418211"/>
            <a:chExt cx="1713230" cy="6737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1020013" cy="6736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84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610609" y="3665220"/>
            <a:ext cx="5377815" cy="619125"/>
            <a:chOff x="3610609" y="3665220"/>
            <a:chExt cx="5377815" cy="619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0609" y="3665220"/>
              <a:ext cx="2354580" cy="6187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2190" y="3665220"/>
              <a:ext cx="1412747" cy="6187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3082" y="3665220"/>
              <a:ext cx="2354961" cy="61874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388107" y="3491484"/>
            <a:ext cx="969010" cy="969010"/>
            <a:chOff x="2388107" y="3491484"/>
            <a:chExt cx="969010" cy="96901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4871" y="3508248"/>
              <a:ext cx="951738" cy="9517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8107" y="3491484"/>
              <a:ext cx="950976" cy="950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9379" y="3653612"/>
              <a:ext cx="679704" cy="673912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528697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3921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844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8088" y="659637"/>
              <a:ext cx="1806320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7185">
              <a:lnSpc>
                <a:spcPct val="100000"/>
              </a:lnSpc>
              <a:spcBef>
                <a:spcPts val="95"/>
              </a:spcBef>
            </a:pPr>
            <a:r>
              <a:rPr spc="-484" dirty="0"/>
              <a:t>모평균에대한구간추정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3B63701-A598-C9FF-BF4A-D218C9E19B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20" y="1315492"/>
            <a:ext cx="8915400" cy="46605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528697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3921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844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8088" y="659637"/>
              <a:ext cx="1806320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7185">
              <a:lnSpc>
                <a:spcPct val="100000"/>
              </a:lnSpc>
              <a:spcBef>
                <a:spcPts val="95"/>
              </a:spcBef>
            </a:pPr>
            <a:r>
              <a:rPr spc="-484" dirty="0"/>
              <a:t>모평균에대한구간추정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A469C3C-94E3-3344-FAE0-BCCC8AAC1C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752600"/>
            <a:ext cx="8991600" cy="36459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528697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3921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844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8088" y="659637"/>
              <a:ext cx="1806320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74505" y="199771"/>
            <a:ext cx="26574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84" dirty="0">
                <a:solidFill>
                  <a:srgbClr val="684107"/>
                </a:solidFill>
                <a:latin typeface="Dotum"/>
                <a:cs typeface="Dotum"/>
              </a:rPr>
              <a:t>모평균에대한구간추정</a:t>
            </a:r>
            <a:endParaRPr sz="2500">
              <a:latin typeface="Dotum"/>
              <a:cs typeface="Dotum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A6D259-2A24-0F63-8D66-432B0FD32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18376"/>
            <a:ext cx="10058400" cy="47793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528697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3921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844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8088" y="659637"/>
              <a:ext cx="1806320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74505" y="199771"/>
            <a:ext cx="26574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84" dirty="0">
                <a:solidFill>
                  <a:srgbClr val="684107"/>
                </a:solidFill>
                <a:latin typeface="Dotum"/>
                <a:cs typeface="Dotum"/>
              </a:rPr>
              <a:t>모평균에대한구간추정</a:t>
            </a:r>
            <a:endParaRPr sz="2500">
              <a:latin typeface="Dotum"/>
              <a:cs typeface="Dotum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56E36B0-C4F1-9479-AFB6-8976D9987F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3" y="1449831"/>
            <a:ext cx="9005778" cy="37734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528697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3921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844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8088" y="659637"/>
              <a:ext cx="1806320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7185">
              <a:lnSpc>
                <a:spcPct val="100000"/>
              </a:lnSpc>
              <a:spcBef>
                <a:spcPts val="95"/>
              </a:spcBef>
            </a:pPr>
            <a:r>
              <a:rPr spc="-484" dirty="0"/>
              <a:t>모평균에대한구간추정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D90FEC9-A132-099C-55F7-A2B13E9879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29" y="1788588"/>
            <a:ext cx="8356225" cy="36623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083564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122" y="659637"/>
              <a:ext cx="1444752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078" y="659637"/>
              <a:ext cx="1806321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659637"/>
              <a:ext cx="1083564" cy="4632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2244" y="659637"/>
              <a:ext cx="1806321" cy="4632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74505" y="199771"/>
            <a:ext cx="26574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84" dirty="0">
                <a:solidFill>
                  <a:srgbClr val="684107"/>
                </a:solidFill>
                <a:latin typeface="Dotum"/>
                <a:cs typeface="Dotum"/>
              </a:rPr>
              <a:t>모평균에대한구간추정</a:t>
            </a:r>
            <a:endParaRPr sz="2500">
              <a:latin typeface="Dotum"/>
              <a:cs typeface="Dotum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E7892EE-88B8-C7D8-B64F-7EF082A9A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44" y="1842650"/>
            <a:ext cx="9448800" cy="26150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083564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122" y="659637"/>
              <a:ext cx="1444752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078" y="659637"/>
              <a:ext cx="1806321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659637"/>
              <a:ext cx="1083564" cy="4632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2244" y="659637"/>
              <a:ext cx="1806321" cy="4632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74505" y="199771"/>
            <a:ext cx="26574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84" dirty="0">
                <a:solidFill>
                  <a:srgbClr val="684107"/>
                </a:solidFill>
                <a:latin typeface="Dotum"/>
                <a:cs typeface="Dotum"/>
              </a:rPr>
              <a:t>모평균에대한구간추정</a:t>
            </a:r>
            <a:endParaRPr sz="2500">
              <a:latin typeface="Dotum"/>
              <a:cs typeface="Dotum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AE2CA12-9AEB-3DF6-3ECC-F4CA722C33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44" y="1900696"/>
            <a:ext cx="9372600" cy="25811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083564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122" y="659637"/>
              <a:ext cx="1444752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078" y="659637"/>
              <a:ext cx="1806321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476" y="659637"/>
              <a:ext cx="1083564" cy="4632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2244" y="659637"/>
              <a:ext cx="1806321" cy="4632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74505" y="199771"/>
            <a:ext cx="26574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84" dirty="0">
                <a:solidFill>
                  <a:srgbClr val="684107"/>
                </a:solidFill>
                <a:latin typeface="Dotum"/>
                <a:cs typeface="Dotum"/>
              </a:rPr>
              <a:t>모평균에대한구간추정</a:t>
            </a:r>
            <a:endParaRPr sz="2500">
              <a:latin typeface="Dotum"/>
              <a:cs typeface="Dotum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6C55DE7-1974-5D7F-52F7-7C342C6C18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44" y="1723595"/>
            <a:ext cx="7772400" cy="3502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9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8555" y="516636"/>
            <a:ext cx="152400" cy="920750"/>
          </a:xfrm>
          <a:custGeom>
            <a:avLst/>
            <a:gdLst/>
            <a:ahLst/>
            <a:cxnLst/>
            <a:rect l="l" t="t" r="r" b="b"/>
            <a:pathLst>
              <a:path w="152400" h="920750">
                <a:moveTo>
                  <a:pt x="152400" y="0"/>
                </a:moveTo>
                <a:lnTo>
                  <a:pt x="0" y="0"/>
                </a:lnTo>
                <a:lnTo>
                  <a:pt x="0" y="920496"/>
                </a:lnTo>
                <a:lnTo>
                  <a:pt x="152400" y="920496"/>
                </a:lnTo>
                <a:lnTo>
                  <a:pt x="152400" y="0"/>
                </a:lnTo>
                <a:close/>
              </a:path>
            </a:pathLst>
          </a:custGeom>
          <a:solidFill>
            <a:srgbClr val="F8AF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6693" y="477977"/>
            <a:ext cx="244030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0" b="1" spc="-869" dirty="0">
                <a:solidFill>
                  <a:srgbClr val="FFFFFF"/>
                </a:solidFill>
                <a:latin typeface="Malgun Gothic"/>
                <a:cs typeface="Malgun Gothic"/>
              </a:rPr>
              <a:t>학습목표</a:t>
            </a:r>
            <a:endParaRPr sz="550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38855" y="2017776"/>
            <a:ext cx="7654925" cy="0"/>
          </a:xfrm>
          <a:custGeom>
            <a:avLst/>
            <a:gdLst/>
            <a:ahLst/>
            <a:cxnLst/>
            <a:rect l="l" t="t" r="r" b="b"/>
            <a:pathLst>
              <a:path w="7654925">
                <a:moveTo>
                  <a:pt x="0" y="0"/>
                </a:moveTo>
                <a:lnTo>
                  <a:pt x="7654671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8855" y="2610611"/>
            <a:ext cx="7654925" cy="0"/>
          </a:xfrm>
          <a:custGeom>
            <a:avLst/>
            <a:gdLst/>
            <a:ahLst/>
            <a:cxnLst/>
            <a:rect l="l" t="t" r="r" b="b"/>
            <a:pathLst>
              <a:path w="7654925">
                <a:moveTo>
                  <a:pt x="0" y="0"/>
                </a:moveTo>
                <a:lnTo>
                  <a:pt x="7654671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8855" y="3203448"/>
            <a:ext cx="7654925" cy="0"/>
          </a:xfrm>
          <a:custGeom>
            <a:avLst/>
            <a:gdLst/>
            <a:ahLst/>
            <a:cxnLst/>
            <a:rect l="l" t="t" r="r" b="b"/>
            <a:pathLst>
              <a:path w="7654925">
                <a:moveTo>
                  <a:pt x="0" y="0"/>
                </a:moveTo>
                <a:lnTo>
                  <a:pt x="7654671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074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1.</a:t>
            </a:r>
            <a:r>
              <a:rPr spc="-190" dirty="0"/>
              <a:t> </a:t>
            </a:r>
            <a:r>
              <a:rPr spc="-225" dirty="0"/>
              <a:t>모수에</a:t>
            </a:r>
            <a:r>
              <a:rPr spc="-185" dirty="0"/>
              <a:t> </a:t>
            </a:r>
            <a:r>
              <a:rPr spc="-220" dirty="0"/>
              <a:t>대한</a:t>
            </a:r>
            <a:r>
              <a:rPr spc="-170" dirty="0"/>
              <a:t> </a:t>
            </a:r>
            <a:r>
              <a:rPr spc="-220" dirty="0"/>
              <a:t>구간추정의</a:t>
            </a:r>
            <a:r>
              <a:rPr spc="-165" dirty="0"/>
              <a:t> </a:t>
            </a:r>
            <a:r>
              <a:rPr spc="-225" dirty="0"/>
              <a:t>기본</a:t>
            </a:r>
            <a:r>
              <a:rPr spc="-185" dirty="0"/>
              <a:t> </a:t>
            </a:r>
            <a:r>
              <a:rPr spc="-220" dirty="0"/>
              <a:t>개념을</a:t>
            </a:r>
            <a:r>
              <a:rPr spc="-175" dirty="0"/>
              <a:t> </a:t>
            </a:r>
            <a:r>
              <a:rPr spc="-55" dirty="0"/>
              <a:t>이해한다.</a:t>
            </a:r>
          </a:p>
          <a:p>
            <a:pPr marL="840740">
              <a:lnSpc>
                <a:spcPct val="100000"/>
              </a:lnSpc>
              <a:spcBef>
                <a:spcPts val="1875"/>
              </a:spcBef>
            </a:pPr>
            <a:r>
              <a:rPr spc="-170" dirty="0"/>
              <a:t>2.</a:t>
            </a:r>
            <a:r>
              <a:rPr spc="-190" dirty="0"/>
              <a:t> </a:t>
            </a:r>
            <a:r>
              <a:rPr spc="-254" dirty="0"/>
              <a:t>모평균,</a:t>
            </a:r>
            <a:r>
              <a:rPr spc="-185" dirty="0"/>
              <a:t> </a:t>
            </a:r>
            <a:r>
              <a:rPr spc="-220" dirty="0"/>
              <a:t>모분산에</a:t>
            </a:r>
            <a:r>
              <a:rPr spc="-160" dirty="0"/>
              <a:t> </a:t>
            </a:r>
            <a:r>
              <a:rPr spc="-225" dirty="0"/>
              <a:t>대한</a:t>
            </a:r>
            <a:r>
              <a:rPr spc="-185" dirty="0"/>
              <a:t> </a:t>
            </a:r>
            <a:r>
              <a:rPr spc="-220" dirty="0"/>
              <a:t>구간추정을</a:t>
            </a:r>
            <a:r>
              <a:rPr spc="-160" dirty="0"/>
              <a:t> </a:t>
            </a:r>
            <a:r>
              <a:rPr spc="-55" dirty="0"/>
              <a:t>이해한다.</a:t>
            </a:r>
          </a:p>
          <a:p>
            <a:pPr marL="840740">
              <a:lnSpc>
                <a:spcPct val="100000"/>
              </a:lnSpc>
              <a:spcBef>
                <a:spcPts val="1850"/>
              </a:spcBef>
            </a:pPr>
            <a:r>
              <a:rPr spc="-170" dirty="0"/>
              <a:t>3.</a:t>
            </a:r>
            <a:r>
              <a:rPr spc="-195" dirty="0"/>
              <a:t> </a:t>
            </a:r>
            <a:r>
              <a:rPr spc="-225" dirty="0"/>
              <a:t>두</a:t>
            </a:r>
            <a:r>
              <a:rPr spc="-185" dirty="0"/>
              <a:t> </a:t>
            </a:r>
            <a:r>
              <a:rPr spc="-220" dirty="0"/>
              <a:t>모평균의</a:t>
            </a:r>
            <a:r>
              <a:rPr spc="-180" dirty="0"/>
              <a:t> </a:t>
            </a:r>
            <a:r>
              <a:rPr spc="-285" dirty="0"/>
              <a:t>차,</a:t>
            </a:r>
            <a:r>
              <a:rPr spc="-190" dirty="0"/>
              <a:t> </a:t>
            </a:r>
            <a:r>
              <a:rPr spc="-220" dirty="0"/>
              <a:t>모비율에</a:t>
            </a:r>
            <a:r>
              <a:rPr spc="-180" dirty="0"/>
              <a:t> </a:t>
            </a:r>
            <a:r>
              <a:rPr spc="-220" dirty="0"/>
              <a:t>대한</a:t>
            </a:r>
            <a:r>
              <a:rPr spc="-175" dirty="0"/>
              <a:t> </a:t>
            </a:r>
            <a:r>
              <a:rPr spc="-220" dirty="0"/>
              <a:t>구간추정을</a:t>
            </a:r>
            <a:r>
              <a:rPr spc="-175" dirty="0"/>
              <a:t> </a:t>
            </a:r>
            <a:r>
              <a:rPr spc="-235" dirty="0"/>
              <a:t>이해한다.</a:t>
            </a:r>
          </a:p>
          <a:p>
            <a:pPr marL="840740">
              <a:lnSpc>
                <a:spcPct val="100000"/>
              </a:lnSpc>
              <a:spcBef>
                <a:spcPts val="1835"/>
              </a:spcBef>
            </a:pPr>
            <a:r>
              <a:rPr spc="-170" dirty="0"/>
              <a:t>4.</a:t>
            </a:r>
            <a:r>
              <a:rPr spc="-190" dirty="0"/>
              <a:t> </a:t>
            </a:r>
            <a:r>
              <a:rPr spc="-220" dirty="0"/>
              <a:t>구간추정과</a:t>
            </a:r>
            <a:r>
              <a:rPr spc="-175" dirty="0"/>
              <a:t> </a:t>
            </a:r>
            <a:r>
              <a:rPr spc="-220" dirty="0"/>
              <a:t>가설검정</a:t>
            </a:r>
            <a:r>
              <a:rPr spc="-175" dirty="0"/>
              <a:t> </a:t>
            </a:r>
            <a:r>
              <a:rPr spc="-220" dirty="0"/>
              <a:t>사이의</a:t>
            </a:r>
            <a:r>
              <a:rPr spc="-175" dirty="0"/>
              <a:t> </a:t>
            </a:r>
            <a:r>
              <a:rPr spc="-220" dirty="0"/>
              <a:t>관계를</a:t>
            </a:r>
            <a:r>
              <a:rPr spc="-175" dirty="0"/>
              <a:t> </a:t>
            </a:r>
            <a:r>
              <a:rPr spc="-55" dirty="0"/>
              <a:t>이해한다.</a:t>
            </a:r>
          </a:p>
        </p:txBody>
      </p:sp>
      <p:sp>
        <p:nvSpPr>
          <p:cNvPr id="9" name="object 9"/>
          <p:cNvSpPr/>
          <p:nvPr/>
        </p:nvSpPr>
        <p:spPr>
          <a:xfrm>
            <a:off x="3038855" y="3797808"/>
            <a:ext cx="7654925" cy="0"/>
          </a:xfrm>
          <a:custGeom>
            <a:avLst/>
            <a:gdLst/>
            <a:ahLst/>
            <a:cxnLst/>
            <a:rect l="l" t="t" r="r" b="b"/>
            <a:pathLst>
              <a:path w="7654925">
                <a:moveTo>
                  <a:pt x="0" y="0"/>
                </a:moveTo>
                <a:lnTo>
                  <a:pt x="7654671" y="0"/>
                </a:lnTo>
              </a:path>
            </a:pathLst>
          </a:custGeom>
          <a:ln w="6096">
            <a:solidFill>
              <a:srgbClr val="F9E39B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6359" y="1196466"/>
            <a:ext cx="880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60" dirty="0">
                <a:solidFill>
                  <a:srgbClr val="FFFFFF"/>
                </a:solidFill>
                <a:latin typeface="Dotum"/>
                <a:cs typeface="Dotum"/>
              </a:rPr>
              <a:t>구간추정</a:t>
            </a:r>
            <a:endParaRPr sz="20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882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7323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0926" y="418211"/>
            <a:ext cx="1713230" cy="673735"/>
            <a:chOff x="5630926" y="418211"/>
            <a:chExt cx="1713230" cy="6737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1020013" cy="6736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84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610609" y="3665220"/>
            <a:ext cx="5377815" cy="619125"/>
            <a:chOff x="3610609" y="3665220"/>
            <a:chExt cx="5377815" cy="619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0609" y="3665220"/>
              <a:ext cx="2354580" cy="6187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2190" y="3665220"/>
              <a:ext cx="1412747" cy="6187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33082" y="3665220"/>
              <a:ext cx="2354961" cy="61874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388107" y="3491484"/>
            <a:ext cx="969010" cy="969010"/>
            <a:chOff x="2388107" y="3491484"/>
            <a:chExt cx="969010" cy="96901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4871" y="3508248"/>
              <a:ext cx="951738" cy="9517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8107" y="3491484"/>
              <a:ext cx="950976" cy="950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9379" y="3653612"/>
              <a:ext cx="679704" cy="673912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167508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734" y="659637"/>
              <a:ext cx="1806320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74505" y="199771"/>
            <a:ext cx="26574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84" dirty="0">
                <a:solidFill>
                  <a:srgbClr val="684107"/>
                </a:solidFill>
                <a:latin typeface="Dotum"/>
                <a:cs typeface="Dotum"/>
              </a:rPr>
              <a:t>모분산에대한구간추정</a:t>
            </a:r>
            <a:endParaRPr sz="2500">
              <a:latin typeface="Dotum"/>
              <a:cs typeface="Dotum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90A275C-7630-186F-B3E5-F42BE739D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72938"/>
            <a:ext cx="11026495" cy="53105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167508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734" y="659637"/>
              <a:ext cx="1806320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9764" y="149352"/>
              <a:ext cx="525005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66047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766047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7185">
              <a:lnSpc>
                <a:spcPct val="100000"/>
              </a:lnSpc>
              <a:spcBef>
                <a:spcPts val="95"/>
              </a:spcBef>
            </a:pPr>
            <a:r>
              <a:rPr spc="-484" dirty="0"/>
              <a:t>모분산에대한구간추정</a:t>
            </a: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2711" y="1853183"/>
            <a:ext cx="8840724" cy="1490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62711" y="1853183"/>
            <a:ext cx="8841105" cy="1490980"/>
          </a:xfrm>
          <a:prstGeom prst="rect">
            <a:avLst/>
          </a:prstGeom>
          <a:ln w="9144">
            <a:solidFill>
              <a:srgbClr val="E36C6C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224790" marR="29209">
              <a:lnSpc>
                <a:spcPct val="150100"/>
              </a:lnSpc>
              <a:spcBef>
                <a:spcPts val="190"/>
              </a:spcBef>
            </a:pPr>
            <a:r>
              <a:rPr sz="2800" spc="-285" dirty="0">
                <a:solidFill>
                  <a:srgbClr val="585858"/>
                </a:solidFill>
                <a:latin typeface="Dotum"/>
                <a:cs typeface="Dotum"/>
              </a:rPr>
              <a:t>정규분포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320" dirty="0">
                <a:solidFill>
                  <a:srgbClr val="585858"/>
                </a:solidFill>
                <a:latin typeface="Dotum"/>
                <a:cs typeface="Dotum"/>
              </a:rPr>
              <a:t>모집단,</a:t>
            </a:r>
            <a:r>
              <a:rPr sz="2800" spc="-204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85" dirty="0">
                <a:solidFill>
                  <a:srgbClr val="585858"/>
                </a:solidFill>
                <a:latin typeface="Dotum"/>
                <a:cs typeface="Dotum"/>
              </a:rPr>
              <a:t>표본크기</a:t>
            </a:r>
            <a:r>
              <a:rPr sz="2800" spc="-204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80" dirty="0">
                <a:solidFill>
                  <a:srgbClr val="585858"/>
                </a:solidFill>
                <a:latin typeface="Dotum"/>
                <a:cs typeface="Dotum"/>
              </a:rPr>
              <a:t>10인</a:t>
            </a:r>
            <a:r>
              <a:rPr sz="2800" spc="-23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85" dirty="0">
                <a:solidFill>
                  <a:srgbClr val="585858"/>
                </a:solidFill>
                <a:latin typeface="Dotum"/>
                <a:cs typeface="Dotum"/>
              </a:rPr>
              <a:t>확률표본의</a:t>
            </a:r>
            <a:r>
              <a:rPr sz="2800" spc="-21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80" dirty="0">
                <a:solidFill>
                  <a:srgbClr val="585858"/>
                </a:solidFill>
                <a:latin typeface="Cambria Math"/>
                <a:cs typeface="Cambria Math"/>
              </a:rPr>
              <a:t>𝑆</a:t>
            </a:r>
            <a:r>
              <a:rPr sz="3075" spc="120" baseline="27100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3075" spc="697" baseline="2710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2800" spc="17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90" dirty="0">
                <a:solidFill>
                  <a:srgbClr val="585858"/>
                </a:solidFill>
                <a:latin typeface="Cambria Math"/>
                <a:cs typeface="Cambria Math"/>
              </a:rPr>
              <a:t>9.8</a:t>
            </a:r>
            <a:r>
              <a:rPr sz="2800" spc="-90" dirty="0">
                <a:solidFill>
                  <a:srgbClr val="585858"/>
                </a:solidFill>
                <a:latin typeface="Dotum"/>
                <a:cs typeface="Dotum"/>
              </a:rPr>
              <a:t>일</a:t>
            </a:r>
            <a:r>
              <a:rPr sz="2800" spc="-24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375" dirty="0">
                <a:solidFill>
                  <a:srgbClr val="585858"/>
                </a:solidFill>
                <a:latin typeface="Dotum"/>
                <a:cs typeface="Dotum"/>
              </a:rPr>
              <a:t>때, </a:t>
            </a:r>
            <a:r>
              <a:rPr sz="2800" spc="-280" dirty="0">
                <a:solidFill>
                  <a:srgbClr val="585858"/>
                </a:solidFill>
                <a:latin typeface="Dotum"/>
                <a:cs typeface="Dotum"/>
              </a:rPr>
              <a:t>모분산</a:t>
            </a:r>
            <a:r>
              <a:rPr sz="2800" spc="-21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𝜎</a:t>
            </a:r>
            <a:r>
              <a:rPr sz="3075" baseline="27100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2800" dirty="0">
                <a:solidFill>
                  <a:srgbClr val="585858"/>
                </a:solidFill>
                <a:latin typeface="Dotum"/>
                <a:cs typeface="Dotum"/>
              </a:rPr>
              <a:t>에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85" dirty="0">
                <a:solidFill>
                  <a:srgbClr val="585858"/>
                </a:solidFill>
                <a:latin typeface="Dotum"/>
                <a:cs typeface="Dotum"/>
              </a:rPr>
              <a:t>대한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5" dirty="0">
                <a:solidFill>
                  <a:srgbClr val="585858"/>
                </a:solidFill>
                <a:latin typeface="Dotum"/>
                <a:cs typeface="Dotum"/>
              </a:rPr>
              <a:t>95%</a:t>
            </a:r>
            <a:r>
              <a:rPr sz="2800" spc="-229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85" dirty="0">
                <a:solidFill>
                  <a:srgbClr val="585858"/>
                </a:solidFill>
                <a:latin typeface="Dotum"/>
                <a:cs typeface="Dotum"/>
              </a:rPr>
              <a:t>신뢰구간을</a:t>
            </a:r>
            <a:r>
              <a:rPr sz="2800" spc="-19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340" dirty="0">
                <a:solidFill>
                  <a:srgbClr val="585858"/>
                </a:solidFill>
                <a:latin typeface="Dotum"/>
                <a:cs typeface="Dotum"/>
              </a:rPr>
              <a:t>구하라.</a:t>
            </a:r>
            <a:endParaRPr sz="2800">
              <a:latin typeface="Dotum"/>
              <a:cs typeface="Dotum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46531" y="1357883"/>
            <a:ext cx="1572895" cy="47117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790"/>
              </a:spcBef>
            </a:pPr>
            <a:r>
              <a:rPr sz="2000" spc="-180" dirty="0">
                <a:latin typeface="Dotum"/>
                <a:cs typeface="Dotum"/>
              </a:rPr>
              <a:t>예</a:t>
            </a:r>
            <a:r>
              <a:rPr sz="2000" spc="-17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8.4</a:t>
            </a:r>
            <a:endParaRPr sz="2000">
              <a:latin typeface="Dotum"/>
              <a:cs typeface="Dot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425B42A-D5BB-B693-23EB-615D7DBA5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14" y="3456992"/>
            <a:ext cx="7865361" cy="28208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6359" y="1196466"/>
            <a:ext cx="880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60" dirty="0">
                <a:solidFill>
                  <a:srgbClr val="FFFFFF"/>
                </a:solidFill>
                <a:latin typeface="Dotum"/>
                <a:cs typeface="Dotum"/>
              </a:rPr>
              <a:t>구간추정</a:t>
            </a:r>
            <a:endParaRPr sz="20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882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7323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0926" y="418211"/>
            <a:ext cx="1713230" cy="673735"/>
            <a:chOff x="5630926" y="418211"/>
            <a:chExt cx="1713230" cy="6737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1020013" cy="6736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84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162045" y="3665220"/>
            <a:ext cx="6520180" cy="619125"/>
            <a:chOff x="3162045" y="3665220"/>
            <a:chExt cx="6520180" cy="619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2045" y="3665220"/>
              <a:ext cx="941832" cy="6187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545" y="3665220"/>
              <a:ext cx="1884045" cy="6187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5607" y="3665220"/>
              <a:ext cx="1412747" cy="6187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500" y="3665220"/>
              <a:ext cx="1413255" cy="6187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7645" y="3665220"/>
              <a:ext cx="2354579" cy="61874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940051" y="3491484"/>
            <a:ext cx="967105" cy="969010"/>
            <a:chOff x="1940051" y="3491484"/>
            <a:chExt cx="967105" cy="96901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6815" y="3508248"/>
              <a:ext cx="950213" cy="9517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0051" y="3491484"/>
              <a:ext cx="949452" cy="950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0688" y="3653612"/>
              <a:ext cx="679704" cy="673912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5066"/>
              <a:ext cx="914400" cy="3916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582" y="655066"/>
              <a:ext cx="1828799" cy="39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0685" y="655066"/>
              <a:ext cx="609600" cy="39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590" y="655066"/>
              <a:ext cx="1524381" cy="3916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3623" y="655066"/>
              <a:ext cx="914400" cy="3916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3328" y="655066"/>
              <a:ext cx="914400" cy="3916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3285" y="655066"/>
              <a:ext cx="1524000" cy="3916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30" dirty="0">
                <a:solidFill>
                  <a:srgbClr val="684107"/>
                </a:solidFill>
                <a:latin typeface="Dotum"/>
                <a:cs typeface="Dotum"/>
              </a:rPr>
              <a:t>두모평균차에대한구간추정</a:t>
            </a:r>
            <a:endParaRPr sz="2500">
              <a:latin typeface="Dotum"/>
              <a:cs typeface="Dotum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EF7279C-288C-05E8-D2B7-1316979988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9" y="1679312"/>
            <a:ext cx="9601200" cy="36743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5066"/>
              <a:ext cx="914400" cy="3916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582" y="655066"/>
              <a:ext cx="1828799" cy="39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0685" y="655066"/>
              <a:ext cx="609600" cy="39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590" y="655066"/>
              <a:ext cx="1524381" cy="3916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3623" y="655066"/>
              <a:ext cx="914400" cy="3916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3328" y="655066"/>
              <a:ext cx="914400" cy="3916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3285" y="655066"/>
              <a:ext cx="1524000" cy="3916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30" dirty="0">
                <a:solidFill>
                  <a:srgbClr val="684107"/>
                </a:solidFill>
                <a:latin typeface="Dotum"/>
                <a:cs typeface="Dotum"/>
              </a:rPr>
              <a:t>두모평균차에대한구간추정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C4E2691-D34A-8344-5D94-CEC2A3B857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23" y="1761627"/>
            <a:ext cx="8458200" cy="27358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5066"/>
              <a:ext cx="914400" cy="3916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582" y="655066"/>
              <a:ext cx="1828799" cy="39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0685" y="655066"/>
              <a:ext cx="609600" cy="39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590" y="655066"/>
              <a:ext cx="1524381" cy="3916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3623" y="655066"/>
              <a:ext cx="914400" cy="3916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3328" y="655066"/>
              <a:ext cx="914400" cy="3916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3285" y="655066"/>
              <a:ext cx="1524000" cy="3916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30" dirty="0">
                <a:solidFill>
                  <a:srgbClr val="684107"/>
                </a:solidFill>
                <a:latin typeface="Dotum"/>
                <a:cs typeface="Dotum"/>
              </a:rPr>
              <a:t>두모평균차에대한구간추정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77F2D99-90CF-20A1-9C28-7CE3BA6CE7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23" y="1361992"/>
            <a:ext cx="8839200" cy="46338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5066"/>
              <a:ext cx="914400" cy="3916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582" y="655066"/>
              <a:ext cx="1828799" cy="39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0685" y="655066"/>
              <a:ext cx="609600" cy="39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590" y="655066"/>
              <a:ext cx="1524381" cy="3916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3623" y="655066"/>
              <a:ext cx="914400" cy="3916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3328" y="655066"/>
              <a:ext cx="914400" cy="3916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3285" y="655066"/>
              <a:ext cx="1524000" cy="3916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30" dirty="0"/>
              <a:t>두모평균차에대한구간추정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976ABB-52FB-2450-6493-E580E5597C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21" y="1585340"/>
            <a:ext cx="8337803" cy="44374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5066"/>
              <a:ext cx="914400" cy="3916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582" y="655066"/>
              <a:ext cx="1828799" cy="39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0685" y="655066"/>
              <a:ext cx="609600" cy="39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590" y="655066"/>
              <a:ext cx="1524381" cy="3916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3623" y="655066"/>
              <a:ext cx="914400" cy="3916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3328" y="655066"/>
              <a:ext cx="914400" cy="3916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3285" y="655066"/>
              <a:ext cx="1524000" cy="3916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30" dirty="0">
                <a:solidFill>
                  <a:srgbClr val="684107"/>
                </a:solidFill>
                <a:latin typeface="Dotum"/>
                <a:cs typeface="Dotum"/>
              </a:rPr>
              <a:t>두모평균차에대한구간추정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C4C9086-5CB7-BD57-F72A-FCE9CB26C3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9364373" cy="34931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5066"/>
              <a:ext cx="914400" cy="3916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582" y="655066"/>
              <a:ext cx="1828799" cy="39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0685" y="655066"/>
              <a:ext cx="609600" cy="391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5590" y="655066"/>
              <a:ext cx="1524381" cy="3916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3623" y="655066"/>
              <a:ext cx="914400" cy="3916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3328" y="655066"/>
              <a:ext cx="914400" cy="3916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3285" y="655066"/>
              <a:ext cx="1524000" cy="3916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30" dirty="0">
                <a:solidFill>
                  <a:srgbClr val="684107"/>
                </a:solidFill>
                <a:latin typeface="Dotum"/>
                <a:cs typeface="Dotum"/>
              </a:rPr>
              <a:t>두모평균차에대한구간추정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A125735-79F1-2228-CA31-CCE9D47749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36" y="1611628"/>
            <a:ext cx="8610600" cy="37674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6359" y="1196466"/>
            <a:ext cx="880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60" dirty="0">
                <a:solidFill>
                  <a:srgbClr val="FFFFFF"/>
                </a:solidFill>
                <a:latin typeface="Dotum"/>
                <a:cs typeface="Dotum"/>
              </a:rPr>
              <a:t>구간추정</a:t>
            </a:r>
            <a:endParaRPr sz="20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882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7323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0926" y="418211"/>
            <a:ext cx="1713230" cy="673735"/>
            <a:chOff x="5630926" y="418211"/>
            <a:chExt cx="1713230" cy="6737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1020013" cy="6736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84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749419" y="3665220"/>
            <a:ext cx="3863975" cy="619125"/>
            <a:chOff x="4749419" y="3665220"/>
            <a:chExt cx="3863975" cy="619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9419" y="3665220"/>
              <a:ext cx="2825877" cy="6187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0264" y="3665220"/>
              <a:ext cx="1412748" cy="61874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26535" y="3491484"/>
            <a:ext cx="969010" cy="969010"/>
            <a:chOff x="3526535" y="3491484"/>
            <a:chExt cx="969010" cy="9690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3299" y="3508248"/>
              <a:ext cx="951738" cy="9517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6535" y="3491484"/>
              <a:ext cx="950976" cy="950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8061" y="3653612"/>
              <a:ext cx="680313" cy="673912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8113"/>
              <a:ext cx="2103501" cy="4495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3297" y="658113"/>
              <a:ext cx="701039" cy="4495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7638" y="658113"/>
              <a:ext cx="1752981" cy="4495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3791" y="658113"/>
              <a:ext cx="1051560" cy="4495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7128" y="658113"/>
              <a:ext cx="1051559" cy="4495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2242" y="658113"/>
              <a:ext cx="1752600" cy="4495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30" dirty="0">
                <a:solidFill>
                  <a:srgbClr val="684107"/>
                </a:solidFill>
                <a:latin typeface="Dotum"/>
                <a:cs typeface="Dotum"/>
              </a:rPr>
              <a:t>두모평균차에대한구간추정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0D1A6E4-CC6F-3BE0-7595-A28F2BA1B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18" y="1905000"/>
            <a:ext cx="7215505" cy="28941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6359" y="1196466"/>
            <a:ext cx="880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60" dirty="0">
                <a:solidFill>
                  <a:srgbClr val="FFFFFF"/>
                </a:solidFill>
                <a:latin typeface="Dotum"/>
                <a:cs typeface="Dotum"/>
              </a:rPr>
              <a:t>구간추정</a:t>
            </a:r>
            <a:endParaRPr sz="20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882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7323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0926" y="418211"/>
            <a:ext cx="1713230" cy="673735"/>
            <a:chOff x="5630926" y="418211"/>
            <a:chExt cx="1713230" cy="6737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1020013" cy="6736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84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162045" y="3665220"/>
            <a:ext cx="6520180" cy="619125"/>
            <a:chOff x="3162045" y="3665220"/>
            <a:chExt cx="6520180" cy="619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2045" y="3665220"/>
              <a:ext cx="941832" cy="6187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545" y="3665220"/>
              <a:ext cx="1884045" cy="6187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5607" y="3665220"/>
              <a:ext cx="1412747" cy="6187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500" y="3665220"/>
              <a:ext cx="1413255" cy="6187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7645" y="3665220"/>
              <a:ext cx="2354579" cy="61874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940051" y="3491484"/>
            <a:ext cx="967105" cy="969010"/>
            <a:chOff x="1940051" y="3491484"/>
            <a:chExt cx="967105" cy="96901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6815" y="3508248"/>
              <a:ext cx="950213" cy="9517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0051" y="3491484"/>
              <a:ext cx="949452" cy="950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0688" y="3653612"/>
              <a:ext cx="679704" cy="673912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078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7321" y="659637"/>
              <a:ext cx="1084021" cy="4632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344" y="659637"/>
              <a:ext cx="1805940" cy="4632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30" dirty="0">
                <a:solidFill>
                  <a:srgbClr val="684107"/>
                </a:solidFill>
                <a:latin typeface="Dotum"/>
                <a:cs typeface="Dotum"/>
              </a:rPr>
              <a:t>두모집단비에대한구간추정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9704140-CCD4-A430-47EF-22B5A8BAAF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2600"/>
            <a:ext cx="8500343" cy="350218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078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7321" y="659637"/>
              <a:ext cx="1084021" cy="4632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344" y="659637"/>
              <a:ext cx="1805940" cy="4632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30" dirty="0">
                <a:solidFill>
                  <a:srgbClr val="684107"/>
                </a:solidFill>
                <a:latin typeface="Dotum"/>
                <a:cs typeface="Dotum"/>
              </a:rPr>
              <a:t>두모집단비에대한구간추정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2288FB9-C9CB-F3E0-C4A6-C3FB3910BF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05" y="1905000"/>
            <a:ext cx="9372600" cy="34101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078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7321" y="659637"/>
              <a:ext cx="1084021" cy="4632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344" y="659637"/>
              <a:ext cx="1805940" cy="4632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30" dirty="0"/>
              <a:t>두모집단비에대한구간추정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CDFFAAD-36DD-7F74-B575-4F84410F5F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62" y="1565271"/>
            <a:ext cx="8773922" cy="431808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078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7321" y="659637"/>
              <a:ext cx="1084021" cy="4632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344" y="659637"/>
              <a:ext cx="1805940" cy="4632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9892" y="149352"/>
              <a:ext cx="525005" cy="546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266176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66176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873997" y="199771"/>
            <a:ext cx="32613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30" dirty="0"/>
              <a:t>두모집단비에대한구간추정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14B2EC-68CC-CBB2-C55B-2DE6A1C7DB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85340"/>
            <a:ext cx="10108287" cy="40314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6359" y="1196466"/>
            <a:ext cx="880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60" dirty="0">
                <a:solidFill>
                  <a:srgbClr val="FFFFFF"/>
                </a:solidFill>
                <a:latin typeface="Dotum"/>
                <a:cs typeface="Dotum"/>
              </a:rPr>
              <a:t>구간추정</a:t>
            </a:r>
            <a:endParaRPr sz="20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882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7323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0926" y="418211"/>
            <a:ext cx="1713230" cy="673735"/>
            <a:chOff x="5630926" y="418211"/>
            <a:chExt cx="1713230" cy="6737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1020013" cy="6736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84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732020" y="3665220"/>
            <a:ext cx="4336415" cy="619125"/>
            <a:chOff x="4732020" y="3665220"/>
            <a:chExt cx="4336415" cy="619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2020" y="3665220"/>
              <a:ext cx="2354960" cy="6187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3474" y="3665220"/>
              <a:ext cx="2354960" cy="61874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509771" y="3491484"/>
            <a:ext cx="969010" cy="969010"/>
            <a:chOff x="3509771" y="3491484"/>
            <a:chExt cx="969010" cy="9690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6535" y="3508248"/>
              <a:ext cx="951738" cy="9517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9771" y="3491484"/>
              <a:ext cx="950976" cy="950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1043" y="3653612"/>
              <a:ext cx="679703" cy="673912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2167508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0790" y="659637"/>
              <a:ext cx="1806320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1847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43813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43813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5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047478" y="199771"/>
            <a:ext cx="21043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15" dirty="0">
                <a:solidFill>
                  <a:srgbClr val="684107"/>
                </a:solidFill>
                <a:latin typeface="Dotum"/>
                <a:cs typeface="Dotum"/>
              </a:rPr>
              <a:t>모비율의구간추정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1278300-F7D3-2C6E-82BF-C11FEA49D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94" y="1687828"/>
            <a:ext cx="8972690" cy="35651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2167508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0790" y="659637"/>
              <a:ext cx="1806320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4188" y="659637"/>
              <a:ext cx="1805939" cy="463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1847" y="149352"/>
              <a:ext cx="526542" cy="5463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43813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3813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47478" y="199771"/>
            <a:ext cx="21043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15" dirty="0">
                <a:solidFill>
                  <a:srgbClr val="684107"/>
                </a:solidFill>
                <a:latin typeface="Dotum"/>
                <a:cs typeface="Dotum"/>
              </a:rPr>
              <a:t>모비율의구간추정</a:t>
            </a:r>
            <a:endParaRPr sz="2500">
              <a:latin typeface="Dotum"/>
              <a:cs typeface="Dotum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204631F-E408-BCBF-6A91-57A180E556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78" y="1709599"/>
            <a:ext cx="6545721" cy="33272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078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7321" y="659637"/>
              <a:ext cx="1084021" cy="4632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344" y="659637"/>
              <a:ext cx="1805940" cy="4632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1847" y="149352"/>
              <a:ext cx="526542" cy="546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3813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594986" y="2622550"/>
            <a:ext cx="1229995" cy="377190"/>
          </a:xfrm>
          <a:custGeom>
            <a:avLst/>
            <a:gdLst/>
            <a:ahLst/>
            <a:cxnLst/>
            <a:rect l="l" t="t" r="r" b="b"/>
            <a:pathLst>
              <a:path w="1229995" h="377189">
                <a:moveTo>
                  <a:pt x="1109472" y="0"/>
                </a:moveTo>
                <a:lnTo>
                  <a:pt x="1104138" y="15239"/>
                </a:lnTo>
                <a:lnTo>
                  <a:pt x="1125950" y="24764"/>
                </a:lnTo>
                <a:lnTo>
                  <a:pt x="1144714" y="37909"/>
                </a:lnTo>
                <a:lnTo>
                  <a:pt x="1173099" y="75057"/>
                </a:lnTo>
                <a:lnTo>
                  <a:pt x="1189783" y="125142"/>
                </a:lnTo>
                <a:lnTo>
                  <a:pt x="1195324" y="186562"/>
                </a:lnTo>
                <a:lnTo>
                  <a:pt x="1193938" y="219805"/>
                </a:lnTo>
                <a:lnTo>
                  <a:pt x="1182786" y="277145"/>
                </a:lnTo>
                <a:lnTo>
                  <a:pt x="1160351" y="321885"/>
                </a:lnTo>
                <a:lnTo>
                  <a:pt x="1126251" y="352071"/>
                </a:lnTo>
                <a:lnTo>
                  <a:pt x="1104773" y="361569"/>
                </a:lnTo>
                <a:lnTo>
                  <a:pt x="1109472" y="376936"/>
                </a:lnTo>
                <a:lnTo>
                  <a:pt x="1160922" y="352790"/>
                </a:lnTo>
                <a:lnTo>
                  <a:pt x="1198752" y="311023"/>
                </a:lnTo>
                <a:lnTo>
                  <a:pt x="1222009" y="255143"/>
                </a:lnTo>
                <a:lnTo>
                  <a:pt x="1229740" y="188595"/>
                </a:lnTo>
                <a:lnTo>
                  <a:pt x="1227790" y="154015"/>
                </a:lnTo>
                <a:lnTo>
                  <a:pt x="1212220" y="92761"/>
                </a:lnTo>
                <a:lnTo>
                  <a:pt x="1181409" y="42898"/>
                </a:lnTo>
                <a:lnTo>
                  <a:pt x="1136832" y="9854"/>
                </a:lnTo>
                <a:lnTo>
                  <a:pt x="1109472" y="0"/>
                </a:lnTo>
                <a:close/>
              </a:path>
              <a:path w="1229995" h="377189">
                <a:moveTo>
                  <a:pt x="120268" y="0"/>
                </a:moveTo>
                <a:lnTo>
                  <a:pt x="68929" y="24161"/>
                </a:lnTo>
                <a:lnTo>
                  <a:pt x="31114" y="66039"/>
                </a:lnTo>
                <a:lnTo>
                  <a:pt x="7794" y="122078"/>
                </a:lnTo>
                <a:lnTo>
                  <a:pt x="0" y="188595"/>
                </a:lnTo>
                <a:lnTo>
                  <a:pt x="1948" y="223190"/>
                </a:lnTo>
                <a:lnTo>
                  <a:pt x="17466" y="284428"/>
                </a:lnTo>
                <a:lnTo>
                  <a:pt x="48206" y="334127"/>
                </a:lnTo>
                <a:lnTo>
                  <a:pt x="92835" y="367047"/>
                </a:lnTo>
                <a:lnTo>
                  <a:pt x="120268" y="376936"/>
                </a:lnTo>
                <a:lnTo>
                  <a:pt x="124967" y="361569"/>
                </a:lnTo>
                <a:lnTo>
                  <a:pt x="103489" y="352071"/>
                </a:lnTo>
                <a:lnTo>
                  <a:pt x="84962" y="338836"/>
                </a:lnTo>
                <a:lnTo>
                  <a:pt x="56768" y="301244"/>
                </a:lnTo>
                <a:lnTo>
                  <a:pt x="40020" y="249999"/>
                </a:lnTo>
                <a:lnTo>
                  <a:pt x="34416" y="186562"/>
                </a:lnTo>
                <a:lnTo>
                  <a:pt x="35819" y="154441"/>
                </a:lnTo>
                <a:lnTo>
                  <a:pt x="47007" y="98677"/>
                </a:lnTo>
                <a:lnTo>
                  <a:pt x="69435" y="54673"/>
                </a:lnTo>
                <a:lnTo>
                  <a:pt x="103864" y="24764"/>
                </a:lnTo>
                <a:lnTo>
                  <a:pt x="125602" y="15239"/>
                </a:lnTo>
                <a:lnTo>
                  <a:pt x="120268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2630" y="1533097"/>
            <a:ext cx="891794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6545" marR="30480" indent="-271780">
              <a:lnSpc>
                <a:spcPct val="150000"/>
              </a:lnSpc>
              <a:spcBef>
                <a:spcPts val="95"/>
              </a:spcBef>
              <a:tabLst>
                <a:tab pos="4206240" algn="l"/>
                <a:tab pos="5340350" algn="l"/>
              </a:tabLst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서로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독립인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두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표본크기가</a:t>
            </a:r>
            <a:r>
              <a:rPr sz="3200" spc="-28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충분히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클</a:t>
            </a:r>
            <a:r>
              <a:rPr sz="3200" spc="-26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때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두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310" dirty="0">
                <a:solidFill>
                  <a:srgbClr val="585858"/>
                </a:solidFill>
                <a:latin typeface="Dotum"/>
                <a:cs typeface="Dotum"/>
              </a:rPr>
              <a:t>모비율의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차</a:t>
            </a:r>
            <a:r>
              <a:rPr sz="3200" spc="-28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525" spc="352" baseline="-15366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80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r>
              <a:rPr sz="3525" spc="-120" baseline="-15366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3200" spc="-80" dirty="0">
                <a:solidFill>
                  <a:srgbClr val="585858"/>
                </a:solidFill>
                <a:latin typeface="Dotum"/>
                <a:cs typeface="Dotum"/>
              </a:rPr>
              <a:t>에</a:t>
            </a:r>
            <a:r>
              <a:rPr sz="3200" spc="-26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Dotum"/>
                <a:cs typeface="Dotum"/>
              </a:rPr>
              <a:t>대한</a:t>
            </a:r>
            <a:r>
              <a:rPr sz="3200" spc="-28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100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1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3200" spc="-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𝛼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%</a:t>
            </a:r>
            <a:r>
              <a:rPr sz="3200" spc="9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Dotum"/>
                <a:cs typeface="Dotum"/>
              </a:rPr>
              <a:t>신뢰구간</a:t>
            </a:r>
            <a:r>
              <a:rPr sz="3200" spc="-28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Dotum"/>
                <a:cs typeface="Dotum"/>
              </a:rPr>
              <a:t>:</a:t>
            </a:r>
            <a:endParaRPr sz="3200">
              <a:latin typeface="Dotum"/>
              <a:cs typeface="Dotum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75282" y="3522979"/>
            <a:ext cx="5739130" cy="896619"/>
          </a:xfrm>
          <a:custGeom>
            <a:avLst/>
            <a:gdLst/>
            <a:ahLst/>
            <a:cxnLst/>
            <a:rect l="l" t="t" r="r" b="b"/>
            <a:pathLst>
              <a:path w="5739130" h="896620">
                <a:moveTo>
                  <a:pt x="89027" y="0"/>
                </a:moveTo>
                <a:lnTo>
                  <a:pt x="0" y="0"/>
                </a:lnTo>
                <a:lnTo>
                  <a:pt x="0" y="16510"/>
                </a:lnTo>
                <a:lnTo>
                  <a:pt x="0" y="880110"/>
                </a:lnTo>
                <a:lnTo>
                  <a:pt x="0" y="896620"/>
                </a:lnTo>
                <a:lnTo>
                  <a:pt x="89027" y="896620"/>
                </a:lnTo>
                <a:lnTo>
                  <a:pt x="89027" y="880110"/>
                </a:lnTo>
                <a:lnTo>
                  <a:pt x="33782" y="880110"/>
                </a:lnTo>
                <a:lnTo>
                  <a:pt x="33782" y="16510"/>
                </a:lnTo>
                <a:lnTo>
                  <a:pt x="89027" y="16510"/>
                </a:lnTo>
                <a:lnTo>
                  <a:pt x="89027" y="0"/>
                </a:lnTo>
                <a:close/>
              </a:path>
              <a:path w="5739130" h="896620">
                <a:moveTo>
                  <a:pt x="238506" y="297053"/>
                </a:moveTo>
                <a:lnTo>
                  <a:pt x="233807" y="283718"/>
                </a:lnTo>
                <a:lnTo>
                  <a:pt x="210007" y="292328"/>
                </a:lnTo>
                <a:lnTo>
                  <a:pt x="189128" y="304787"/>
                </a:lnTo>
                <a:lnTo>
                  <a:pt x="156083" y="341376"/>
                </a:lnTo>
                <a:lnTo>
                  <a:pt x="135724" y="390232"/>
                </a:lnTo>
                <a:lnTo>
                  <a:pt x="128905" y="448310"/>
                </a:lnTo>
                <a:lnTo>
                  <a:pt x="130594" y="478510"/>
                </a:lnTo>
                <a:lnTo>
                  <a:pt x="144119" y="531939"/>
                </a:lnTo>
                <a:lnTo>
                  <a:pt x="170967" y="575297"/>
                </a:lnTo>
                <a:lnTo>
                  <a:pt x="209918" y="604062"/>
                </a:lnTo>
                <a:lnTo>
                  <a:pt x="233807" y="612648"/>
                </a:lnTo>
                <a:lnTo>
                  <a:pt x="237998" y="599313"/>
                </a:lnTo>
                <a:lnTo>
                  <a:pt x="219278" y="591007"/>
                </a:lnTo>
                <a:lnTo>
                  <a:pt x="203111" y="579437"/>
                </a:lnTo>
                <a:lnTo>
                  <a:pt x="178435" y="546608"/>
                </a:lnTo>
                <a:lnTo>
                  <a:pt x="163855" y="501865"/>
                </a:lnTo>
                <a:lnTo>
                  <a:pt x="159004" y="446532"/>
                </a:lnTo>
                <a:lnTo>
                  <a:pt x="160210" y="418465"/>
                </a:lnTo>
                <a:lnTo>
                  <a:pt x="169926" y="369773"/>
                </a:lnTo>
                <a:lnTo>
                  <a:pt x="189534" y="331368"/>
                </a:lnTo>
                <a:lnTo>
                  <a:pt x="219544" y="305320"/>
                </a:lnTo>
                <a:lnTo>
                  <a:pt x="238506" y="297053"/>
                </a:lnTo>
                <a:close/>
              </a:path>
              <a:path w="5739130" h="896620">
                <a:moveTo>
                  <a:pt x="1480312" y="448310"/>
                </a:moveTo>
                <a:lnTo>
                  <a:pt x="1473542" y="390232"/>
                </a:lnTo>
                <a:lnTo>
                  <a:pt x="1453248" y="341376"/>
                </a:lnTo>
                <a:lnTo>
                  <a:pt x="1420190" y="304787"/>
                </a:lnTo>
                <a:lnTo>
                  <a:pt x="1375410" y="283718"/>
                </a:lnTo>
                <a:lnTo>
                  <a:pt x="1370838" y="297053"/>
                </a:lnTo>
                <a:lnTo>
                  <a:pt x="1389862" y="305320"/>
                </a:lnTo>
                <a:lnTo>
                  <a:pt x="1406207" y="316763"/>
                </a:lnTo>
                <a:lnTo>
                  <a:pt x="1430896" y="349123"/>
                </a:lnTo>
                <a:lnTo>
                  <a:pt x="1445475" y="392874"/>
                </a:lnTo>
                <a:lnTo>
                  <a:pt x="1450340" y="446532"/>
                </a:lnTo>
                <a:lnTo>
                  <a:pt x="1449120" y="475513"/>
                </a:lnTo>
                <a:lnTo>
                  <a:pt x="1439405" y="525564"/>
                </a:lnTo>
                <a:lnTo>
                  <a:pt x="1419821" y="564642"/>
                </a:lnTo>
                <a:lnTo>
                  <a:pt x="1390053" y="591007"/>
                </a:lnTo>
                <a:lnTo>
                  <a:pt x="1371346" y="599313"/>
                </a:lnTo>
                <a:lnTo>
                  <a:pt x="1375410" y="612648"/>
                </a:lnTo>
                <a:lnTo>
                  <a:pt x="1420279" y="591604"/>
                </a:lnTo>
                <a:lnTo>
                  <a:pt x="1453248" y="555117"/>
                </a:lnTo>
                <a:lnTo>
                  <a:pt x="1473542" y="506387"/>
                </a:lnTo>
                <a:lnTo>
                  <a:pt x="1478610" y="478510"/>
                </a:lnTo>
                <a:lnTo>
                  <a:pt x="1480312" y="448310"/>
                </a:lnTo>
                <a:close/>
              </a:path>
              <a:path w="5739130" h="896620">
                <a:moveTo>
                  <a:pt x="5739003" y="0"/>
                </a:moveTo>
                <a:lnTo>
                  <a:pt x="5649849" y="0"/>
                </a:lnTo>
                <a:lnTo>
                  <a:pt x="5649849" y="16510"/>
                </a:lnTo>
                <a:lnTo>
                  <a:pt x="5705221" y="16510"/>
                </a:lnTo>
                <a:lnTo>
                  <a:pt x="5705221" y="880110"/>
                </a:lnTo>
                <a:lnTo>
                  <a:pt x="5649849" y="880110"/>
                </a:lnTo>
                <a:lnTo>
                  <a:pt x="5649849" y="896620"/>
                </a:lnTo>
                <a:lnTo>
                  <a:pt x="5739003" y="896620"/>
                </a:lnTo>
                <a:lnTo>
                  <a:pt x="5739003" y="880110"/>
                </a:lnTo>
                <a:lnTo>
                  <a:pt x="5739003" y="16510"/>
                </a:lnTo>
                <a:lnTo>
                  <a:pt x="5739003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95754" y="3705301"/>
            <a:ext cx="1168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585858"/>
                </a:solidFill>
                <a:latin typeface="Cambria Math"/>
                <a:cs typeface="Cambria Math"/>
              </a:rPr>
              <a:t>𝑝Ƹ</a:t>
            </a:r>
            <a:r>
              <a:rPr sz="3075" baseline="-1626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3075" spc="195" baseline="-1626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800" spc="-50" dirty="0">
                <a:solidFill>
                  <a:srgbClr val="585858"/>
                </a:solidFill>
                <a:latin typeface="Cambria Math"/>
                <a:cs typeface="Cambria Math"/>
              </a:rPr>
              <a:t>− </a:t>
            </a:r>
            <a:r>
              <a:rPr sz="2800" spc="-740" dirty="0">
                <a:solidFill>
                  <a:srgbClr val="585858"/>
                </a:solidFill>
                <a:latin typeface="Cambria Math"/>
                <a:cs typeface="Cambria Math"/>
              </a:rPr>
              <a:t>𝑝Ƹ</a:t>
            </a:r>
            <a:r>
              <a:rPr sz="3075" spc="-1110" baseline="-16260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3075" baseline="-1626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41700" y="3778453"/>
            <a:ext cx="9664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4200" spc="-15" baseline="11904" dirty="0">
                <a:solidFill>
                  <a:srgbClr val="585858"/>
                </a:solidFill>
                <a:latin typeface="Cambria Math"/>
                <a:cs typeface="Cambria Math"/>
              </a:rPr>
              <a:t>±𝑧</a:t>
            </a:r>
            <a:r>
              <a:rPr sz="2050" spc="-10" dirty="0">
                <a:solidFill>
                  <a:srgbClr val="585858"/>
                </a:solidFill>
                <a:latin typeface="Cambria Math"/>
                <a:cs typeface="Cambria Math"/>
              </a:rPr>
              <a:t>𝛼</a:t>
            </a:r>
            <a:r>
              <a:rPr sz="3075" spc="-15" baseline="2710" dirty="0">
                <a:solidFill>
                  <a:srgbClr val="585858"/>
                </a:solidFill>
                <a:latin typeface="Cambria Math"/>
                <a:cs typeface="Cambria Math"/>
              </a:rPr>
              <a:t>Τ</a:t>
            </a:r>
            <a:r>
              <a:rPr sz="2050" spc="-10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69384" y="3543680"/>
            <a:ext cx="2969260" cy="792480"/>
          </a:xfrm>
          <a:custGeom>
            <a:avLst/>
            <a:gdLst/>
            <a:ahLst/>
            <a:cxnLst/>
            <a:rect l="l" t="t" r="r" b="b"/>
            <a:pathLst>
              <a:path w="2969259" h="792479">
                <a:moveTo>
                  <a:pt x="657479" y="134747"/>
                </a:moveTo>
                <a:lnTo>
                  <a:pt x="654050" y="124968"/>
                </a:lnTo>
                <a:lnTo>
                  <a:pt x="636638" y="131254"/>
                </a:lnTo>
                <a:lnTo>
                  <a:pt x="621372" y="140385"/>
                </a:lnTo>
                <a:lnTo>
                  <a:pt x="588606" y="184086"/>
                </a:lnTo>
                <a:lnTo>
                  <a:pt x="578700" y="223088"/>
                </a:lnTo>
                <a:lnTo>
                  <a:pt x="577469" y="245110"/>
                </a:lnTo>
                <a:lnTo>
                  <a:pt x="578700" y="267144"/>
                </a:lnTo>
                <a:lnTo>
                  <a:pt x="588556" y="306146"/>
                </a:lnTo>
                <a:lnTo>
                  <a:pt x="621258" y="349669"/>
                </a:lnTo>
                <a:lnTo>
                  <a:pt x="654050" y="364998"/>
                </a:lnTo>
                <a:lnTo>
                  <a:pt x="657098" y="355219"/>
                </a:lnTo>
                <a:lnTo>
                  <a:pt x="643369" y="349173"/>
                </a:lnTo>
                <a:lnTo>
                  <a:pt x="631545" y="340741"/>
                </a:lnTo>
                <a:lnTo>
                  <a:pt x="607339" y="301459"/>
                </a:lnTo>
                <a:lnTo>
                  <a:pt x="599313" y="243840"/>
                </a:lnTo>
                <a:lnTo>
                  <a:pt x="600202" y="223342"/>
                </a:lnTo>
                <a:lnTo>
                  <a:pt x="613537" y="172720"/>
                </a:lnTo>
                <a:lnTo>
                  <a:pt x="643585" y="140779"/>
                </a:lnTo>
                <a:lnTo>
                  <a:pt x="657479" y="134747"/>
                </a:lnTo>
                <a:close/>
              </a:path>
              <a:path w="2969259" h="792479">
                <a:moveTo>
                  <a:pt x="1380109" y="245110"/>
                </a:moveTo>
                <a:lnTo>
                  <a:pt x="1375156" y="202742"/>
                </a:lnTo>
                <a:lnTo>
                  <a:pt x="1360297" y="167132"/>
                </a:lnTo>
                <a:lnTo>
                  <a:pt x="1320927" y="131254"/>
                </a:lnTo>
                <a:lnTo>
                  <a:pt x="1303528" y="124968"/>
                </a:lnTo>
                <a:lnTo>
                  <a:pt x="1300226" y="134747"/>
                </a:lnTo>
                <a:lnTo>
                  <a:pt x="1314107" y="140779"/>
                </a:lnTo>
                <a:lnTo>
                  <a:pt x="1326032" y="149123"/>
                </a:lnTo>
                <a:lnTo>
                  <a:pt x="1350276" y="187807"/>
                </a:lnTo>
                <a:lnTo>
                  <a:pt x="1358265" y="243840"/>
                </a:lnTo>
                <a:lnTo>
                  <a:pt x="1357363" y="264985"/>
                </a:lnTo>
                <a:lnTo>
                  <a:pt x="1344041" y="316738"/>
                </a:lnTo>
                <a:lnTo>
                  <a:pt x="1314246" y="349173"/>
                </a:lnTo>
                <a:lnTo>
                  <a:pt x="1300607" y="355219"/>
                </a:lnTo>
                <a:lnTo>
                  <a:pt x="1303528" y="364998"/>
                </a:lnTo>
                <a:lnTo>
                  <a:pt x="1349438" y="337781"/>
                </a:lnTo>
                <a:lnTo>
                  <a:pt x="1375168" y="287489"/>
                </a:lnTo>
                <a:lnTo>
                  <a:pt x="1378864" y="267144"/>
                </a:lnTo>
                <a:lnTo>
                  <a:pt x="1380109" y="245110"/>
                </a:lnTo>
                <a:close/>
              </a:path>
              <a:path w="2969259" h="792479">
                <a:moveTo>
                  <a:pt x="1405128" y="416052"/>
                </a:moveTo>
                <a:lnTo>
                  <a:pt x="262128" y="416052"/>
                </a:lnTo>
                <a:lnTo>
                  <a:pt x="262128" y="438912"/>
                </a:lnTo>
                <a:lnTo>
                  <a:pt x="1405128" y="438912"/>
                </a:lnTo>
                <a:lnTo>
                  <a:pt x="1405128" y="416052"/>
                </a:lnTo>
                <a:close/>
              </a:path>
              <a:path w="2969259" h="792479">
                <a:moveTo>
                  <a:pt x="2968752" y="0"/>
                </a:moveTo>
                <a:lnTo>
                  <a:pt x="260604" y="0"/>
                </a:lnTo>
                <a:lnTo>
                  <a:pt x="260604" y="381"/>
                </a:lnTo>
                <a:lnTo>
                  <a:pt x="219329" y="381"/>
                </a:lnTo>
                <a:lnTo>
                  <a:pt x="147193" y="729488"/>
                </a:lnTo>
                <a:lnTo>
                  <a:pt x="60071" y="568452"/>
                </a:lnTo>
                <a:lnTo>
                  <a:pt x="0" y="600202"/>
                </a:lnTo>
                <a:lnTo>
                  <a:pt x="6731" y="612521"/>
                </a:lnTo>
                <a:lnTo>
                  <a:pt x="38481" y="595884"/>
                </a:lnTo>
                <a:lnTo>
                  <a:pt x="145415" y="792480"/>
                </a:lnTo>
                <a:lnTo>
                  <a:pt x="161544" y="792480"/>
                </a:lnTo>
                <a:lnTo>
                  <a:pt x="238633" y="23495"/>
                </a:lnTo>
                <a:lnTo>
                  <a:pt x="273304" y="23495"/>
                </a:lnTo>
                <a:lnTo>
                  <a:pt x="273304" y="22860"/>
                </a:lnTo>
                <a:lnTo>
                  <a:pt x="2968752" y="22860"/>
                </a:lnTo>
                <a:lnTo>
                  <a:pt x="296875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06620" y="3517024"/>
            <a:ext cx="1087120" cy="79946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685"/>
              </a:spcBef>
            </a:pPr>
            <a:r>
              <a:rPr sz="2050" spc="-575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r>
              <a:rPr sz="3075" spc="-1275" baseline="1355" dirty="0">
                <a:solidFill>
                  <a:srgbClr val="585858"/>
                </a:solidFill>
                <a:latin typeface="Cambria Math"/>
                <a:cs typeface="Cambria Math"/>
              </a:rPr>
              <a:t>ො</a:t>
            </a:r>
            <a:r>
              <a:rPr sz="2475" spc="37" baseline="-13468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2475" spc="600" baseline="-13468" dirty="0">
                <a:solidFill>
                  <a:srgbClr val="585858"/>
                </a:solidFill>
                <a:latin typeface="Cambria Math"/>
                <a:cs typeface="Cambria Math"/>
              </a:rPr>
              <a:t>  </a:t>
            </a:r>
            <a:r>
              <a:rPr sz="2050" spc="-65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2050" spc="-155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2050" spc="-660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r>
              <a:rPr sz="3075" spc="-1402" baseline="1355" dirty="0">
                <a:solidFill>
                  <a:srgbClr val="585858"/>
                </a:solidFill>
                <a:latin typeface="Cambria Math"/>
                <a:cs typeface="Cambria Math"/>
              </a:rPr>
              <a:t>ො</a:t>
            </a:r>
            <a:r>
              <a:rPr sz="2475" spc="-44" baseline="-13468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endParaRPr sz="2475" baseline="-13468">
              <a:latin typeface="Cambria Math"/>
              <a:cs typeface="Cambria Math"/>
            </a:endParaRPr>
          </a:p>
          <a:p>
            <a:pPr marL="102235" algn="ctr">
              <a:lnSpc>
                <a:spcPct val="100000"/>
              </a:lnSpc>
              <a:spcBef>
                <a:spcPts val="590"/>
              </a:spcBef>
            </a:pPr>
            <a:r>
              <a:rPr sz="2050" spc="135" dirty="0">
                <a:solidFill>
                  <a:srgbClr val="585858"/>
                </a:solidFill>
                <a:latin typeface="Cambria Math"/>
                <a:cs typeface="Cambria Math"/>
              </a:rPr>
              <a:t>𝑚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96660" y="3668648"/>
            <a:ext cx="1143000" cy="314325"/>
          </a:xfrm>
          <a:custGeom>
            <a:avLst/>
            <a:gdLst/>
            <a:ahLst/>
            <a:cxnLst/>
            <a:rect l="l" t="t" r="r" b="b"/>
            <a:pathLst>
              <a:path w="1143000" h="314325">
                <a:moveTo>
                  <a:pt x="395351" y="9779"/>
                </a:moveTo>
                <a:lnTo>
                  <a:pt x="391922" y="0"/>
                </a:lnTo>
                <a:lnTo>
                  <a:pt x="374510" y="6286"/>
                </a:lnTo>
                <a:lnTo>
                  <a:pt x="359244" y="15417"/>
                </a:lnTo>
                <a:lnTo>
                  <a:pt x="326478" y="59118"/>
                </a:lnTo>
                <a:lnTo>
                  <a:pt x="316572" y="98120"/>
                </a:lnTo>
                <a:lnTo>
                  <a:pt x="315341" y="120142"/>
                </a:lnTo>
                <a:lnTo>
                  <a:pt x="316572" y="142176"/>
                </a:lnTo>
                <a:lnTo>
                  <a:pt x="326428" y="181178"/>
                </a:lnTo>
                <a:lnTo>
                  <a:pt x="359130" y="224701"/>
                </a:lnTo>
                <a:lnTo>
                  <a:pt x="391922" y="240030"/>
                </a:lnTo>
                <a:lnTo>
                  <a:pt x="394970" y="230251"/>
                </a:lnTo>
                <a:lnTo>
                  <a:pt x="381241" y="224205"/>
                </a:lnTo>
                <a:lnTo>
                  <a:pt x="369417" y="215773"/>
                </a:lnTo>
                <a:lnTo>
                  <a:pt x="345211" y="176491"/>
                </a:lnTo>
                <a:lnTo>
                  <a:pt x="337185" y="118872"/>
                </a:lnTo>
                <a:lnTo>
                  <a:pt x="338074" y="98374"/>
                </a:lnTo>
                <a:lnTo>
                  <a:pt x="351409" y="47752"/>
                </a:lnTo>
                <a:lnTo>
                  <a:pt x="381457" y="15811"/>
                </a:lnTo>
                <a:lnTo>
                  <a:pt x="395351" y="9779"/>
                </a:lnTo>
                <a:close/>
              </a:path>
              <a:path w="1143000" h="314325">
                <a:moveTo>
                  <a:pt x="1119505" y="120142"/>
                </a:moveTo>
                <a:lnTo>
                  <a:pt x="1114552" y="77774"/>
                </a:lnTo>
                <a:lnTo>
                  <a:pt x="1099693" y="42164"/>
                </a:lnTo>
                <a:lnTo>
                  <a:pt x="1060323" y="6286"/>
                </a:lnTo>
                <a:lnTo>
                  <a:pt x="1042924" y="0"/>
                </a:lnTo>
                <a:lnTo>
                  <a:pt x="1039622" y="9779"/>
                </a:lnTo>
                <a:lnTo>
                  <a:pt x="1053503" y="15811"/>
                </a:lnTo>
                <a:lnTo>
                  <a:pt x="1065428" y="24155"/>
                </a:lnTo>
                <a:lnTo>
                  <a:pt x="1089672" y="62839"/>
                </a:lnTo>
                <a:lnTo>
                  <a:pt x="1097661" y="118872"/>
                </a:lnTo>
                <a:lnTo>
                  <a:pt x="1096759" y="140017"/>
                </a:lnTo>
                <a:lnTo>
                  <a:pt x="1083437" y="191770"/>
                </a:lnTo>
                <a:lnTo>
                  <a:pt x="1053642" y="224205"/>
                </a:lnTo>
                <a:lnTo>
                  <a:pt x="1040003" y="230251"/>
                </a:lnTo>
                <a:lnTo>
                  <a:pt x="1042924" y="240030"/>
                </a:lnTo>
                <a:lnTo>
                  <a:pt x="1088834" y="212813"/>
                </a:lnTo>
                <a:lnTo>
                  <a:pt x="1114564" y="162521"/>
                </a:lnTo>
                <a:lnTo>
                  <a:pt x="1118260" y="142176"/>
                </a:lnTo>
                <a:lnTo>
                  <a:pt x="1119505" y="120142"/>
                </a:lnTo>
                <a:close/>
              </a:path>
              <a:path w="1143000" h="314325">
                <a:moveTo>
                  <a:pt x="1143000" y="291084"/>
                </a:moveTo>
                <a:lnTo>
                  <a:pt x="0" y="291084"/>
                </a:lnTo>
                <a:lnTo>
                  <a:pt x="0" y="313944"/>
                </a:lnTo>
                <a:lnTo>
                  <a:pt x="1143000" y="313944"/>
                </a:lnTo>
                <a:lnTo>
                  <a:pt x="1143000" y="291084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27597" y="3496513"/>
            <a:ext cx="1431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4200" baseline="-32738" dirty="0">
                <a:solidFill>
                  <a:srgbClr val="585858"/>
                </a:solidFill>
                <a:latin typeface="Cambria Math"/>
                <a:cs typeface="Cambria Math"/>
              </a:rPr>
              <a:t>+</a:t>
            </a:r>
            <a:r>
              <a:rPr sz="4200" spc="-37" baseline="-32738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2050" spc="-575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r>
              <a:rPr sz="3075" spc="-1275" baseline="1355" dirty="0">
                <a:solidFill>
                  <a:srgbClr val="585858"/>
                </a:solidFill>
                <a:latin typeface="Cambria Math"/>
                <a:cs typeface="Cambria Math"/>
              </a:rPr>
              <a:t>ො</a:t>
            </a:r>
            <a:r>
              <a:rPr sz="2475" spc="37" baseline="-13468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r>
              <a:rPr sz="2475" spc="600" baseline="-13468" dirty="0">
                <a:solidFill>
                  <a:srgbClr val="585858"/>
                </a:solidFill>
                <a:latin typeface="Cambria Math"/>
                <a:cs typeface="Cambria Math"/>
              </a:rPr>
              <a:t>  </a:t>
            </a:r>
            <a:r>
              <a:rPr sz="2050" spc="-80" dirty="0">
                <a:solidFill>
                  <a:srgbClr val="585858"/>
                </a:solidFill>
                <a:latin typeface="Cambria Math"/>
                <a:cs typeface="Cambria Math"/>
              </a:rPr>
              <a:t>1</a:t>
            </a:r>
            <a:r>
              <a:rPr sz="2050" spc="-17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2050" spc="-675" dirty="0">
                <a:solidFill>
                  <a:srgbClr val="585858"/>
                </a:solidFill>
                <a:latin typeface="Cambria Math"/>
                <a:cs typeface="Cambria Math"/>
              </a:rPr>
              <a:t>𝑝</a:t>
            </a:r>
            <a:r>
              <a:rPr sz="3075" spc="-1425" baseline="1355" dirty="0">
                <a:solidFill>
                  <a:srgbClr val="585858"/>
                </a:solidFill>
                <a:latin typeface="Cambria Math"/>
                <a:cs typeface="Cambria Math"/>
              </a:rPr>
              <a:t>ො</a:t>
            </a:r>
            <a:r>
              <a:rPr sz="2475" spc="-67" baseline="-13468" dirty="0">
                <a:solidFill>
                  <a:srgbClr val="585858"/>
                </a:solidFill>
                <a:latin typeface="Cambria Math"/>
                <a:cs typeface="Cambria Math"/>
              </a:rPr>
              <a:t>2</a:t>
            </a:r>
            <a:endParaRPr sz="2475" baseline="-13468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82054" y="3979621"/>
            <a:ext cx="18161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90" dirty="0">
                <a:solidFill>
                  <a:srgbClr val="585858"/>
                </a:solidFill>
                <a:latin typeface="Cambria Math"/>
                <a:cs typeface="Cambria Math"/>
              </a:rPr>
              <a:t>𝑛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3379" y="1488947"/>
            <a:ext cx="9307195" cy="3317875"/>
          </a:xfrm>
          <a:custGeom>
            <a:avLst/>
            <a:gdLst/>
            <a:ahLst/>
            <a:cxnLst/>
            <a:rect l="l" t="t" r="r" b="b"/>
            <a:pathLst>
              <a:path w="9307195" h="3317875">
                <a:moveTo>
                  <a:pt x="0" y="3317748"/>
                </a:moveTo>
                <a:lnTo>
                  <a:pt x="9307068" y="3317748"/>
                </a:lnTo>
                <a:lnTo>
                  <a:pt x="9307068" y="0"/>
                </a:lnTo>
                <a:lnTo>
                  <a:pt x="0" y="0"/>
                </a:lnTo>
                <a:lnTo>
                  <a:pt x="0" y="3317748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43813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5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047478" y="199771"/>
            <a:ext cx="21043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15" dirty="0">
                <a:solidFill>
                  <a:srgbClr val="684107"/>
                </a:solidFill>
                <a:latin typeface="Dotum"/>
                <a:cs typeface="Dotum"/>
              </a:rPr>
              <a:t>모비율의구간추정</a:t>
            </a:r>
            <a:endParaRPr sz="25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1445133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0928" y="149352"/>
              <a:ext cx="526542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69721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9721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06304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05" dirty="0">
                <a:solidFill>
                  <a:srgbClr val="684107"/>
                </a:solidFill>
                <a:latin typeface="Dotum"/>
                <a:cs typeface="Dotum"/>
              </a:rPr>
              <a:t>구간추정의개념</a:t>
            </a:r>
            <a:endParaRPr sz="2500">
              <a:latin typeface="Dotum"/>
              <a:cs typeface="Dotu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344FF9-A843-2B91-5C51-DE53E0606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2" y="1612517"/>
            <a:ext cx="9906000" cy="306474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1806321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078" y="659637"/>
              <a:ext cx="1083564" cy="463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7321" y="659637"/>
              <a:ext cx="1084021" cy="4632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344" y="659637"/>
              <a:ext cx="1805940" cy="4632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1847" y="149352"/>
              <a:ext cx="526542" cy="5463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3813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43813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47478" y="199771"/>
            <a:ext cx="21043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15" dirty="0">
                <a:solidFill>
                  <a:srgbClr val="684107"/>
                </a:solidFill>
                <a:latin typeface="Dotum"/>
                <a:cs typeface="Dotum"/>
              </a:rPr>
              <a:t>모비율의구간추정</a:t>
            </a:r>
            <a:endParaRPr sz="2500">
              <a:latin typeface="Dotum"/>
              <a:cs typeface="Dotum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DCBEA3-3411-2FD5-8F07-CDA33E2CBC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6580"/>
            <a:ext cx="8271914" cy="428294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6359" y="1196466"/>
            <a:ext cx="880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60" dirty="0">
                <a:solidFill>
                  <a:srgbClr val="FFFFFF"/>
                </a:solidFill>
                <a:latin typeface="Dotum"/>
                <a:cs typeface="Dotum"/>
              </a:rPr>
              <a:t>구간추정</a:t>
            </a:r>
            <a:endParaRPr sz="20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882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7323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0926" y="418211"/>
            <a:ext cx="1713230" cy="673735"/>
            <a:chOff x="5630926" y="418211"/>
            <a:chExt cx="1713230" cy="6737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1020013" cy="6736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84" y="418211"/>
              <a:ext cx="1033271" cy="67360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730754" y="3665220"/>
            <a:ext cx="7357109" cy="619125"/>
            <a:chOff x="2730754" y="3665220"/>
            <a:chExt cx="7357109" cy="61912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0754" y="3665220"/>
              <a:ext cx="2825876" cy="6187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1600" y="3665220"/>
              <a:ext cx="2354579" cy="6187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2800" y="3665220"/>
              <a:ext cx="1884045" cy="6187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4862" y="3665220"/>
              <a:ext cx="1412748" cy="61874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508760" y="3491484"/>
            <a:ext cx="967105" cy="969010"/>
            <a:chOff x="1508760" y="3491484"/>
            <a:chExt cx="967105" cy="96901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5524" y="3508248"/>
              <a:ext cx="950213" cy="9517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8760" y="3491484"/>
              <a:ext cx="949452" cy="9509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9397" y="3653612"/>
              <a:ext cx="679704" cy="673912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167508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734" y="659637"/>
              <a:ext cx="2167509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844" y="659637"/>
              <a:ext cx="1083564" cy="4632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4968" y="149352"/>
              <a:ext cx="525005" cy="54635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31252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731252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5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339073" y="199771"/>
            <a:ext cx="37141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Dotum"/>
                <a:cs typeface="Dotum"/>
              </a:rPr>
              <a:t>구간추정과가설검정사이의관계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1CCA8AB-FA18-E692-546D-94687BFF7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60651"/>
            <a:ext cx="9010216" cy="40051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2167508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2734" y="659637"/>
              <a:ext cx="2167509" cy="463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844" y="659637"/>
              <a:ext cx="1083564" cy="4632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4968" y="149352"/>
              <a:ext cx="525005" cy="54635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731252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731252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5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339073" y="199771"/>
            <a:ext cx="37141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Dotum"/>
                <a:cs typeface="Dotum"/>
              </a:rPr>
              <a:t>구간추정과가설검정사이의관계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166FE68-9714-8222-1F60-812E4543F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15840"/>
            <a:ext cx="9753600" cy="39003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508" y="438241"/>
            <a:ext cx="3161665" cy="765810"/>
            <a:chOff x="254508" y="438241"/>
            <a:chExt cx="3161665" cy="7658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68143" y="704977"/>
              <a:ext cx="1248410" cy="388620"/>
            </a:xfrm>
            <a:custGeom>
              <a:avLst/>
              <a:gdLst/>
              <a:ahLst/>
              <a:cxnLst/>
              <a:rect l="l" t="t" r="r" b="b"/>
              <a:pathLst>
                <a:path w="1248410" h="388619">
                  <a:moveTo>
                    <a:pt x="1124077" y="0"/>
                  </a:moveTo>
                  <a:lnTo>
                    <a:pt x="1118489" y="15748"/>
                  </a:lnTo>
                  <a:lnTo>
                    <a:pt x="1140995" y="25513"/>
                  </a:lnTo>
                  <a:lnTo>
                    <a:pt x="1160335" y="39004"/>
                  </a:lnTo>
                  <a:lnTo>
                    <a:pt x="1189608" y="77215"/>
                  </a:lnTo>
                  <a:lnTo>
                    <a:pt x="1206753" y="128873"/>
                  </a:lnTo>
                  <a:lnTo>
                    <a:pt x="1212469" y="192150"/>
                  </a:lnTo>
                  <a:lnTo>
                    <a:pt x="1211038" y="226393"/>
                  </a:lnTo>
                  <a:lnTo>
                    <a:pt x="1199556" y="285448"/>
                  </a:lnTo>
                  <a:lnTo>
                    <a:pt x="1176434" y="331575"/>
                  </a:lnTo>
                  <a:lnTo>
                    <a:pt x="1141243" y="362678"/>
                  </a:lnTo>
                  <a:lnTo>
                    <a:pt x="1119123" y="372490"/>
                  </a:lnTo>
                  <a:lnTo>
                    <a:pt x="1124077" y="388238"/>
                  </a:lnTo>
                  <a:lnTo>
                    <a:pt x="1177036" y="363378"/>
                  </a:lnTo>
                  <a:lnTo>
                    <a:pt x="1215897" y="320421"/>
                  </a:lnTo>
                  <a:lnTo>
                    <a:pt x="1239900" y="262778"/>
                  </a:lnTo>
                  <a:lnTo>
                    <a:pt x="1247902" y="194183"/>
                  </a:lnTo>
                  <a:lnTo>
                    <a:pt x="1245901" y="158636"/>
                  </a:lnTo>
                  <a:lnTo>
                    <a:pt x="1229899" y="95545"/>
                  </a:lnTo>
                  <a:lnTo>
                    <a:pt x="1198104" y="44237"/>
                  </a:lnTo>
                  <a:lnTo>
                    <a:pt x="1152229" y="10189"/>
                  </a:lnTo>
                  <a:lnTo>
                    <a:pt x="1124077" y="0"/>
                  </a:lnTo>
                  <a:close/>
                </a:path>
                <a:path w="1248410" h="388619">
                  <a:moveTo>
                    <a:pt x="123825" y="0"/>
                  </a:moveTo>
                  <a:lnTo>
                    <a:pt x="71008" y="24939"/>
                  </a:lnTo>
                  <a:lnTo>
                    <a:pt x="32004" y="68072"/>
                  </a:lnTo>
                  <a:lnTo>
                    <a:pt x="8000" y="125745"/>
                  </a:lnTo>
                  <a:lnTo>
                    <a:pt x="0" y="194183"/>
                  </a:lnTo>
                  <a:lnTo>
                    <a:pt x="2000" y="229856"/>
                  </a:lnTo>
                  <a:lnTo>
                    <a:pt x="18002" y="292963"/>
                  </a:lnTo>
                  <a:lnTo>
                    <a:pt x="49672" y="344162"/>
                  </a:lnTo>
                  <a:lnTo>
                    <a:pt x="95583" y="378071"/>
                  </a:lnTo>
                  <a:lnTo>
                    <a:pt x="123825" y="388238"/>
                  </a:lnTo>
                  <a:lnTo>
                    <a:pt x="128778" y="372490"/>
                  </a:lnTo>
                  <a:lnTo>
                    <a:pt x="106658" y="362678"/>
                  </a:lnTo>
                  <a:lnTo>
                    <a:pt x="87550" y="349043"/>
                  </a:lnTo>
                  <a:lnTo>
                    <a:pt x="58419" y="310261"/>
                  </a:lnTo>
                  <a:lnTo>
                    <a:pt x="41163" y="257492"/>
                  </a:lnTo>
                  <a:lnTo>
                    <a:pt x="35432" y="192150"/>
                  </a:lnTo>
                  <a:lnTo>
                    <a:pt x="36863" y="159047"/>
                  </a:lnTo>
                  <a:lnTo>
                    <a:pt x="48345" y="101603"/>
                  </a:lnTo>
                  <a:lnTo>
                    <a:pt x="71495" y="56235"/>
                  </a:lnTo>
                  <a:lnTo>
                    <a:pt x="106979" y="25513"/>
                  </a:lnTo>
                  <a:lnTo>
                    <a:pt x="129412" y="15748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226679" y="1926970"/>
            <a:ext cx="670560" cy="377190"/>
          </a:xfrm>
          <a:custGeom>
            <a:avLst/>
            <a:gdLst/>
            <a:ahLst/>
            <a:cxnLst/>
            <a:rect l="l" t="t" r="r" b="b"/>
            <a:pathLst>
              <a:path w="670559" h="377189">
                <a:moveTo>
                  <a:pt x="550164" y="0"/>
                </a:moveTo>
                <a:lnTo>
                  <a:pt x="544702" y="15366"/>
                </a:lnTo>
                <a:lnTo>
                  <a:pt x="566586" y="24818"/>
                </a:lnTo>
                <a:lnTo>
                  <a:pt x="585374" y="37925"/>
                </a:lnTo>
                <a:lnTo>
                  <a:pt x="613664" y="75056"/>
                </a:lnTo>
                <a:lnTo>
                  <a:pt x="630412" y="125142"/>
                </a:lnTo>
                <a:lnTo>
                  <a:pt x="636016" y="186562"/>
                </a:lnTo>
                <a:lnTo>
                  <a:pt x="634613" y="219805"/>
                </a:lnTo>
                <a:lnTo>
                  <a:pt x="623425" y="277145"/>
                </a:lnTo>
                <a:lnTo>
                  <a:pt x="600969" y="321941"/>
                </a:lnTo>
                <a:lnTo>
                  <a:pt x="566818" y="352143"/>
                </a:lnTo>
                <a:lnTo>
                  <a:pt x="545338" y="361695"/>
                </a:lnTo>
                <a:lnTo>
                  <a:pt x="550164" y="376936"/>
                </a:lnTo>
                <a:lnTo>
                  <a:pt x="601503" y="352837"/>
                </a:lnTo>
                <a:lnTo>
                  <a:pt x="639318" y="311023"/>
                </a:lnTo>
                <a:lnTo>
                  <a:pt x="662574" y="255190"/>
                </a:lnTo>
                <a:lnTo>
                  <a:pt x="670305" y="188594"/>
                </a:lnTo>
                <a:lnTo>
                  <a:pt x="668373" y="154015"/>
                </a:lnTo>
                <a:lnTo>
                  <a:pt x="652839" y="92761"/>
                </a:lnTo>
                <a:lnTo>
                  <a:pt x="621976" y="42916"/>
                </a:lnTo>
                <a:lnTo>
                  <a:pt x="577451" y="9907"/>
                </a:lnTo>
                <a:lnTo>
                  <a:pt x="550164" y="0"/>
                </a:lnTo>
                <a:close/>
              </a:path>
              <a:path w="670559" h="377189">
                <a:moveTo>
                  <a:pt x="120142" y="0"/>
                </a:moveTo>
                <a:lnTo>
                  <a:pt x="68897" y="24209"/>
                </a:lnTo>
                <a:lnTo>
                  <a:pt x="30988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244"/>
                </a:lnTo>
                <a:lnTo>
                  <a:pt x="17412" y="284446"/>
                </a:lnTo>
                <a:lnTo>
                  <a:pt x="48150" y="334144"/>
                </a:lnTo>
                <a:lnTo>
                  <a:pt x="92763" y="367101"/>
                </a:lnTo>
                <a:lnTo>
                  <a:pt x="120142" y="376936"/>
                </a:lnTo>
                <a:lnTo>
                  <a:pt x="124968" y="361695"/>
                </a:lnTo>
                <a:lnTo>
                  <a:pt x="103487" y="352143"/>
                </a:lnTo>
                <a:lnTo>
                  <a:pt x="84947" y="338899"/>
                </a:lnTo>
                <a:lnTo>
                  <a:pt x="56642" y="301243"/>
                </a:lnTo>
                <a:lnTo>
                  <a:pt x="39893" y="249999"/>
                </a:lnTo>
                <a:lnTo>
                  <a:pt x="34290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75"/>
                </a:lnTo>
                <a:lnTo>
                  <a:pt x="103755" y="24818"/>
                </a:lnTo>
                <a:lnTo>
                  <a:pt x="125475" y="15366"/>
                </a:lnTo>
                <a:lnTo>
                  <a:pt x="12014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3763" y="2658491"/>
            <a:ext cx="1229995" cy="377190"/>
          </a:xfrm>
          <a:custGeom>
            <a:avLst/>
            <a:gdLst/>
            <a:ahLst/>
            <a:cxnLst/>
            <a:rect l="l" t="t" r="r" b="b"/>
            <a:pathLst>
              <a:path w="1229995" h="377189">
                <a:moveTo>
                  <a:pt x="1109472" y="0"/>
                </a:moveTo>
                <a:lnTo>
                  <a:pt x="1104011" y="15367"/>
                </a:lnTo>
                <a:lnTo>
                  <a:pt x="1125894" y="24818"/>
                </a:lnTo>
                <a:lnTo>
                  <a:pt x="1144682" y="37925"/>
                </a:lnTo>
                <a:lnTo>
                  <a:pt x="1172972" y="75057"/>
                </a:lnTo>
                <a:lnTo>
                  <a:pt x="1189720" y="125142"/>
                </a:lnTo>
                <a:lnTo>
                  <a:pt x="1195324" y="186562"/>
                </a:lnTo>
                <a:lnTo>
                  <a:pt x="1193921" y="219805"/>
                </a:lnTo>
                <a:lnTo>
                  <a:pt x="1182733" y="277145"/>
                </a:lnTo>
                <a:lnTo>
                  <a:pt x="1160277" y="321941"/>
                </a:lnTo>
                <a:lnTo>
                  <a:pt x="1126126" y="352143"/>
                </a:lnTo>
                <a:lnTo>
                  <a:pt x="1104646" y="361696"/>
                </a:lnTo>
                <a:lnTo>
                  <a:pt x="1109472" y="376936"/>
                </a:lnTo>
                <a:lnTo>
                  <a:pt x="1160811" y="352837"/>
                </a:lnTo>
                <a:lnTo>
                  <a:pt x="1198626" y="311023"/>
                </a:lnTo>
                <a:lnTo>
                  <a:pt x="1221882" y="255190"/>
                </a:lnTo>
                <a:lnTo>
                  <a:pt x="1229614" y="188595"/>
                </a:lnTo>
                <a:lnTo>
                  <a:pt x="1227681" y="154015"/>
                </a:lnTo>
                <a:lnTo>
                  <a:pt x="1212147" y="92761"/>
                </a:lnTo>
                <a:lnTo>
                  <a:pt x="1181284" y="42916"/>
                </a:lnTo>
                <a:lnTo>
                  <a:pt x="1136759" y="9907"/>
                </a:lnTo>
                <a:lnTo>
                  <a:pt x="1109472" y="0"/>
                </a:lnTo>
                <a:close/>
              </a:path>
              <a:path w="1229995" h="377189">
                <a:moveTo>
                  <a:pt x="120141" y="0"/>
                </a:moveTo>
                <a:lnTo>
                  <a:pt x="68897" y="24209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5"/>
                </a:lnTo>
                <a:lnTo>
                  <a:pt x="1930" y="223244"/>
                </a:lnTo>
                <a:lnTo>
                  <a:pt x="17412" y="284446"/>
                </a:lnTo>
                <a:lnTo>
                  <a:pt x="48150" y="334144"/>
                </a:lnTo>
                <a:lnTo>
                  <a:pt x="92763" y="367101"/>
                </a:lnTo>
                <a:lnTo>
                  <a:pt x="120141" y="376936"/>
                </a:lnTo>
                <a:lnTo>
                  <a:pt x="124967" y="361696"/>
                </a:lnTo>
                <a:lnTo>
                  <a:pt x="103487" y="352143"/>
                </a:lnTo>
                <a:lnTo>
                  <a:pt x="84947" y="338899"/>
                </a:lnTo>
                <a:lnTo>
                  <a:pt x="56642" y="301244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75"/>
                </a:lnTo>
                <a:lnTo>
                  <a:pt x="103755" y="24818"/>
                </a:lnTo>
                <a:lnTo>
                  <a:pt x="125475" y="15367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5307" y="3390010"/>
            <a:ext cx="548640" cy="377190"/>
          </a:xfrm>
          <a:custGeom>
            <a:avLst/>
            <a:gdLst/>
            <a:ahLst/>
            <a:cxnLst/>
            <a:rect l="l" t="t" r="r" b="b"/>
            <a:pathLst>
              <a:path w="548639" h="377189">
                <a:moveTo>
                  <a:pt x="428243" y="0"/>
                </a:moveTo>
                <a:lnTo>
                  <a:pt x="422782" y="15366"/>
                </a:lnTo>
                <a:lnTo>
                  <a:pt x="444666" y="24818"/>
                </a:lnTo>
                <a:lnTo>
                  <a:pt x="463454" y="37925"/>
                </a:lnTo>
                <a:lnTo>
                  <a:pt x="491743" y="75056"/>
                </a:lnTo>
                <a:lnTo>
                  <a:pt x="508492" y="125142"/>
                </a:lnTo>
                <a:lnTo>
                  <a:pt x="514095" y="186562"/>
                </a:lnTo>
                <a:lnTo>
                  <a:pt x="512693" y="219805"/>
                </a:lnTo>
                <a:lnTo>
                  <a:pt x="501505" y="277145"/>
                </a:lnTo>
                <a:lnTo>
                  <a:pt x="479049" y="321941"/>
                </a:lnTo>
                <a:lnTo>
                  <a:pt x="444898" y="352143"/>
                </a:lnTo>
                <a:lnTo>
                  <a:pt x="423417" y="361695"/>
                </a:lnTo>
                <a:lnTo>
                  <a:pt x="428243" y="376936"/>
                </a:lnTo>
                <a:lnTo>
                  <a:pt x="479583" y="352837"/>
                </a:lnTo>
                <a:lnTo>
                  <a:pt x="517397" y="311022"/>
                </a:lnTo>
                <a:lnTo>
                  <a:pt x="540654" y="255190"/>
                </a:lnTo>
                <a:lnTo>
                  <a:pt x="548385" y="188594"/>
                </a:lnTo>
                <a:lnTo>
                  <a:pt x="546453" y="154015"/>
                </a:lnTo>
                <a:lnTo>
                  <a:pt x="530919" y="92761"/>
                </a:lnTo>
                <a:lnTo>
                  <a:pt x="500056" y="42916"/>
                </a:lnTo>
                <a:lnTo>
                  <a:pt x="455531" y="9907"/>
                </a:lnTo>
                <a:lnTo>
                  <a:pt x="428243" y="0"/>
                </a:lnTo>
                <a:close/>
              </a:path>
              <a:path w="548639" h="377189">
                <a:moveTo>
                  <a:pt x="120141" y="0"/>
                </a:moveTo>
                <a:lnTo>
                  <a:pt x="68897" y="24209"/>
                </a:lnTo>
                <a:lnTo>
                  <a:pt x="30987" y="66039"/>
                </a:lnTo>
                <a:lnTo>
                  <a:pt x="7731" y="122078"/>
                </a:lnTo>
                <a:lnTo>
                  <a:pt x="0" y="188594"/>
                </a:lnTo>
                <a:lnTo>
                  <a:pt x="1930" y="223244"/>
                </a:lnTo>
                <a:lnTo>
                  <a:pt x="17412" y="284446"/>
                </a:lnTo>
                <a:lnTo>
                  <a:pt x="48150" y="334144"/>
                </a:lnTo>
                <a:lnTo>
                  <a:pt x="92763" y="367101"/>
                </a:lnTo>
                <a:lnTo>
                  <a:pt x="120141" y="376936"/>
                </a:lnTo>
                <a:lnTo>
                  <a:pt x="124967" y="361695"/>
                </a:lnTo>
                <a:lnTo>
                  <a:pt x="103487" y="352143"/>
                </a:lnTo>
                <a:lnTo>
                  <a:pt x="84947" y="338899"/>
                </a:lnTo>
                <a:lnTo>
                  <a:pt x="56641" y="301244"/>
                </a:lnTo>
                <a:lnTo>
                  <a:pt x="39893" y="249999"/>
                </a:lnTo>
                <a:lnTo>
                  <a:pt x="34289" y="186562"/>
                </a:lnTo>
                <a:lnTo>
                  <a:pt x="35692" y="154441"/>
                </a:lnTo>
                <a:lnTo>
                  <a:pt x="46880" y="98677"/>
                </a:lnTo>
                <a:lnTo>
                  <a:pt x="69361" y="54675"/>
                </a:lnTo>
                <a:lnTo>
                  <a:pt x="103755" y="24818"/>
                </a:lnTo>
                <a:lnTo>
                  <a:pt x="125475" y="15366"/>
                </a:lnTo>
                <a:lnTo>
                  <a:pt x="12014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5988" y="3389248"/>
            <a:ext cx="2414905" cy="379095"/>
          </a:xfrm>
          <a:custGeom>
            <a:avLst/>
            <a:gdLst/>
            <a:ahLst/>
            <a:cxnLst/>
            <a:rect l="l" t="t" r="r" b="b"/>
            <a:pathLst>
              <a:path w="2414904" h="379095">
                <a:moveTo>
                  <a:pt x="126746" y="0"/>
                </a:moveTo>
                <a:lnTo>
                  <a:pt x="121539" y="0"/>
                </a:lnTo>
                <a:lnTo>
                  <a:pt x="99669" y="1625"/>
                </a:lnTo>
                <a:lnTo>
                  <a:pt x="51689" y="21336"/>
                </a:lnTo>
                <a:lnTo>
                  <a:pt x="30022" y="63779"/>
                </a:lnTo>
                <a:lnTo>
                  <a:pt x="28575" y="83058"/>
                </a:lnTo>
                <a:lnTo>
                  <a:pt x="28854" y="91617"/>
                </a:lnTo>
                <a:lnTo>
                  <a:pt x="29730" y="100711"/>
                </a:lnTo>
                <a:lnTo>
                  <a:pt x="31191" y="110388"/>
                </a:lnTo>
                <a:lnTo>
                  <a:pt x="33274" y="120650"/>
                </a:lnTo>
                <a:lnTo>
                  <a:pt x="35267" y="130276"/>
                </a:lnTo>
                <a:lnTo>
                  <a:pt x="36703" y="138176"/>
                </a:lnTo>
                <a:lnTo>
                  <a:pt x="37553" y="144373"/>
                </a:lnTo>
                <a:lnTo>
                  <a:pt x="37846" y="148844"/>
                </a:lnTo>
                <a:lnTo>
                  <a:pt x="37846" y="157988"/>
                </a:lnTo>
                <a:lnTo>
                  <a:pt x="0" y="180467"/>
                </a:lnTo>
                <a:lnTo>
                  <a:pt x="0" y="196723"/>
                </a:lnTo>
                <a:lnTo>
                  <a:pt x="37846" y="219202"/>
                </a:lnTo>
                <a:lnTo>
                  <a:pt x="37846" y="228346"/>
                </a:lnTo>
                <a:lnTo>
                  <a:pt x="37553" y="232752"/>
                </a:lnTo>
                <a:lnTo>
                  <a:pt x="36652" y="239179"/>
                </a:lnTo>
                <a:lnTo>
                  <a:pt x="35267" y="246849"/>
                </a:lnTo>
                <a:lnTo>
                  <a:pt x="33274" y="256540"/>
                </a:lnTo>
                <a:lnTo>
                  <a:pt x="31191" y="266763"/>
                </a:lnTo>
                <a:lnTo>
                  <a:pt x="29730" y="276428"/>
                </a:lnTo>
                <a:lnTo>
                  <a:pt x="28854" y="285508"/>
                </a:lnTo>
                <a:lnTo>
                  <a:pt x="28575" y="294005"/>
                </a:lnTo>
                <a:lnTo>
                  <a:pt x="30022" y="314109"/>
                </a:lnTo>
                <a:lnTo>
                  <a:pt x="51689" y="357505"/>
                </a:lnTo>
                <a:lnTo>
                  <a:pt x="99669" y="377228"/>
                </a:lnTo>
                <a:lnTo>
                  <a:pt x="121539" y="378841"/>
                </a:lnTo>
                <a:lnTo>
                  <a:pt x="126746" y="378841"/>
                </a:lnTo>
                <a:lnTo>
                  <a:pt x="126746" y="363855"/>
                </a:lnTo>
                <a:lnTo>
                  <a:pt x="123698" y="363855"/>
                </a:lnTo>
                <a:lnTo>
                  <a:pt x="110096" y="362915"/>
                </a:lnTo>
                <a:lnTo>
                  <a:pt x="71513" y="339966"/>
                </a:lnTo>
                <a:lnTo>
                  <a:pt x="62357" y="297688"/>
                </a:lnTo>
                <a:lnTo>
                  <a:pt x="62585" y="290322"/>
                </a:lnTo>
                <a:lnTo>
                  <a:pt x="63322" y="282105"/>
                </a:lnTo>
                <a:lnTo>
                  <a:pt x="64541" y="273088"/>
                </a:lnTo>
                <a:lnTo>
                  <a:pt x="66294" y="263271"/>
                </a:lnTo>
                <a:lnTo>
                  <a:pt x="68033" y="253796"/>
                </a:lnTo>
                <a:lnTo>
                  <a:pt x="69253" y="245770"/>
                </a:lnTo>
                <a:lnTo>
                  <a:pt x="69989" y="239179"/>
                </a:lnTo>
                <a:lnTo>
                  <a:pt x="70231" y="234061"/>
                </a:lnTo>
                <a:lnTo>
                  <a:pt x="69608" y="225996"/>
                </a:lnTo>
                <a:lnTo>
                  <a:pt x="43319" y="193306"/>
                </a:lnTo>
                <a:lnTo>
                  <a:pt x="36703" y="190373"/>
                </a:lnTo>
                <a:lnTo>
                  <a:pt x="36703" y="186817"/>
                </a:lnTo>
                <a:lnTo>
                  <a:pt x="67754" y="158432"/>
                </a:lnTo>
                <a:lnTo>
                  <a:pt x="70231" y="143002"/>
                </a:lnTo>
                <a:lnTo>
                  <a:pt x="69989" y="137960"/>
                </a:lnTo>
                <a:lnTo>
                  <a:pt x="69253" y="131406"/>
                </a:lnTo>
                <a:lnTo>
                  <a:pt x="68033" y="123342"/>
                </a:lnTo>
                <a:lnTo>
                  <a:pt x="66294" y="113792"/>
                </a:lnTo>
                <a:lnTo>
                  <a:pt x="64541" y="104013"/>
                </a:lnTo>
                <a:lnTo>
                  <a:pt x="63322" y="95034"/>
                </a:lnTo>
                <a:lnTo>
                  <a:pt x="62585" y="86868"/>
                </a:lnTo>
                <a:lnTo>
                  <a:pt x="62357" y="79502"/>
                </a:lnTo>
                <a:lnTo>
                  <a:pt x="63373" y="63500"/>
                </a:lnTo>
                <a:lnTo>
                  <a:pt x="87566" y="23533"/>
                </a:lnTo>
                <a:lnTo>
                  <a:pt x="123698" y="15113"/>
                </a:lnTo>
                <a:lnTo>
                  <a:pt x="126746" y="15113"/>
                </a:lnTo>
                <a:lnTo>
                  <a:pt x="126746" y="0"/>
                </a:lnTo>
                <a:close/>
              </a:path>
              <a:path w="2414904" h="379095">
                <a:moveTo>
                  <a:pt x="1858391" y="16129"/>
                </a:moveTo>
                <a:lnTo>
                  <a:pt x="1853057" y="762"/>
                </a:lnTo>
                <a:lnTo>
                  <a:pt x="1825764" y="10680"/>
                </a:lnTo>
                <a:lnTo>
                  <a:pt x="1801812" y="24980"/>
                </a:lnTo>
                <a:lnTo>
                  <a:pt x="1763903" y="66802"/>
                </a:lnTo>
                <a:lnTo>
                  <a:pt x="1740636" y="122847"/>
                </a:lnTo>
                <a:lnTo>
                  <a:pt x="1732915" y="189357"/>
                </a:lnTo>
                <a:lnTo>
                  <a:pt x="1734845" y="224015"/>
                </a:lnTo>
                <a:lnTo>
                  <a:pt x="1750326" y="285216"/>
                </a:lnTo>
                <a:lnTo>
                  <a:pt x="1781060" y="334911"/>
                </a:lnTo>
                <a:lnTo>
                  <a:pt x="1825675" y="367868"/>
                </a:lnTo>
                <a:lnTo>
                  <a:pt x="1853057" y="377698"/>
                </a:lnTo>
                <a:lnTo>
                  <a:pt x="1857883" y="362458"/>
                </a:lnTo>
                <a:lnTo>
                  <a:pt x="1836394" y="352907"/>
                </a:lnTo>
                <a:lnTo>
                  <a:pt x="1817852" y="339661"/>
                </a:lnTo>
                <a:lnTo>
                  <a:pt x="1789557" y="302006"/>
                </a:lnTo>
                <a:lnTo>
                  <a:pt x="1772805" y="250761"/>
                </a:lnTo>
                <a:lnTo>
                  <a:pt x="1767205" y="187325"/>
                </a:lnTo>
                <a:lnTo>
                  <a:pt x="1768602" y="155206"/>
                </a:lnTo>
                <a:lnTo>
                  <a:pt x="1779790" y="99441"/>
                </a:lnTo>
                <a:lnTo>
                  <a:pt x="1802269" y="55448"/>
                </a:lnTo>
                <a:lnTo>
                  <a:pt x="1836661" y="25590"/>
                </a:lnTo>
                <a:lnTo>
                  <a:pt x="1858391" y="16129"/>
                </a:lnTo>
                <a:close/>
              </a:path>
              <a:path w="2414904" h="379095">
                <a:moveTo>
                  <a:pt x="2240153" y="189357"/>
                </a:moveTo>
                <a:lnTo>
                  <a:pt x="2232406" y="122847"/>
                </a:lnTo>
                <a:lnTo>
                  <a:pt x="2209038" y="66802"/>
                </a:lnTo>
                <a:lnTo>
                  <a:pt x="2171230" y="24980"/>
                </a:lnTo>
                <a:lnTo>
                  <a:pt x="2120011" y="762"/>
                </a:lnTo>
                <a:lnTo>
                  <a:pt x="2114550" y="16129"/>
                </a:lnTo>
                <a:lnTo>
                  <a:pt x="2136432" y="25590"/>
                </a:lnTo>
                <a:lnTo>
                  <a:pt x="2155215" y="38696"/>
                </a:lnTo>
                <a:lnTo>
                  <a:pt x="2183511" y="75819"/>
                </a:lnTo>
                <a:lnTo>
                  <a:pt x="2200249" y="125907"/>
                </a:lnTo>
                <a:lnTo>
                  <a:pt x="2205863" y="187325"/>
                </a:lnTo>
                <a:lnTo>
                  <a:pt x="2204453" y="220573"/>
                </a:lnTo>
                <a:lnTo>
                  <a:pt x="2193264" y="277914"/>
                </a:lnTo>
                <a:lnTo>
                  <a:pt x="2170811" y="322707"/>
                </a:lnTo>
                <a:lnTo>
                  <a:pt x="2136660" y="352907"/>
                </a:lnTo>
                <a:lnTo>
                  <a:pt x="2115185" y="362458"/>
                </a:lnTo>
                <a:lnTo>
                  <a:pt x="2120011" y="377698"/>
                </a:lnTo>
                <a:lnTo>
                  <a:pt x="2171344" y="353606"/>
                </a:lnTo>
                <a:lnTo>
                  <a:pt x="2209165" y="311785"/>
                </a:lnTo>
                <a:lnTo>
                  <a:pt x="2232418" y="255955"/>
                </a:lnTo>
                <a:lnTo>
                  <a:pt x="2238210" y="224015"/>
                </a:lnTo>
                <a:lnTo>
                  <a:pt x="2240153" y="189357"/>
                </a:lnTo>
                <a:close/>
              </a:path>
              <a:path w="2414904" h="379095">
                <a:moveTo>
                  <a:pt x="2414905" y="180594"/>
                </a:moveTo>
                <a:lnTo>
                  <a:pt x="2376932" y="158115"/>
                </a:lnTo>
                <a:lnTo>
                  <a:pt x="2376932" y="148983"/>
                </a:lnTo>
                <a:lnTo>
                  <a:pt x="2377211" y="144576"/>
                </a:lnTo>
                <a:lnTo>
                  <a:pt x="2378138" y="138150"/>
                </a:lnTo>
                <a:lnTo>
                  <a:pt x="2379548" y="130479"/>
                </a:lnTo>
                <a:lnTo>
                  <a:pt x="2381631" y="120777"/>
                </a:lnTo>
                <a:lnTo>
                  <a:pt x="2383650" y="110566"/>
                </a:lnTo>
                <a:lnTo>
                  <a:pt x="2385123" y="100901"/>
                </a:lnTo>
                <a:lnTo>
                  <a:pt x="2386012" y="91821"/>
                </a:lnTo>
                <a:lnTo>
                  <a:pt x="2386330" y="83312"/>
                </a:lnTo>
                <a:lnTo>
                  <a:pt x="2384869" y="63931"/>
                </a:lnTo>
                <a:lnTo>
                  <a:pt x="2363089" y="21336"/>
                </a:lnTo>
                <a:lnTo>
                  <a:pt x="2315222" y="1625"/>
                </a:lnTo>
                <a:lnTo>
                  <a:pt x="2293366" y="0"/>
                </a:lnTo>
                <a:lnTo>
                  <a:pt x="2288159" y="0"/>
                </a:lnTo>
                <a:lnTo>
                  <a:pt x="2288159" y="15113"/>
                </a:lnTo>
                <a:lnTo>
                  <a:pt x="2291080" y="15113"/>
                </a:lnTo>
                <a:lnTo>
                  <a:pt x="2304745" y="16052"/>
                </a:lnTo>
                <a:lnTo>
                  <a:pt x="2343327" y="38849"/>
                </a:lnTo>
                <a:lnTo>
                  <a:pt x="2352548" y="79629"/>
                </a:lnTo>
                <a:lnTo>
                  <a:pt x="2352281" y="87007"/>
                </a:lnTo>
                <a:lnTo>
                  <a:pt x="2351506" y="95224"/>
                </a:lnTo>
                <a:lnTo>
                  <a:pt x="2350236" y="104241"/>
                </a:lnTo>
                <a:lnTo>
                  <a:pt x="2346795" y="123532"/>
                </a:lnTo>
                <a:lnTo>
                  <a:pt x="2345563" y="131559"/>
                </a:lnTo>
                <a:lnTo>
                  <a:pt x="2344801" y="138150"/>
                </a:lnTo>
                <a:lnTo>
                  <a:pt x="2344547" y="143256"/>
                </a:lnTo>
                <a:lnTo>
                  <a:pt x="2345156" y="151333"/>
                </a:lnTo>
                <a:lnTo>
                  <a:pt x="2371572" y="184023"/>
                </a:lnTo>
                <a:lnTo>
                  <a:pt x="2378202" y="186944"/>
                </a:lnTo>
                <a:lnTo>
                  <a:pt x="2378202" y="190500"/>
                </a:lnTo>
                <a:lnTo>
                  <a:pt x="2347023" y="218884"/>
                </a:lnTo>
                <a:lnTo>
                  <a:pt x="2344547" y="234315"/>
                </a:lnTo>
                <a:lnTo>
                  <a:pt x="2344801" y="239369"/>
                </a:lnTo>
                <a:lnTo>
                  <a:pt x="2345563" y="245910"/>
                </a:lnTo>
                <a:lnTo>
                  <a:pt x="2346795" y="253936"/>
                </a:lnTo>
                <a:lnTo>
                  <a:pt x="2350236" y="273265"/>
                </a:lnTo>
                <a:lnTo>
                  <a:pt x="2351506" y="282282"/>
                </a:lnTo>
                <a:lnTo>
                  <a:pt x="2352281" y="290461"/>
                </a:lnTo>
                <a:lnTo>
                  <a:pt x="2352548" y="297815"/>
                </a:lnTo>
                <a:lnTo>
                  <a:pt x="2351519" y="314515"/>
                </a:lnTo>
                <a:lnTo>
                  <a:pt x="2327275" y="355346"/>
                </a:lnTo>
                <a:lnTo>
                  <a:pt x="2291080" y="363855"/>
                </a:lnTo>
                <a:lnTo>
                  <a:pt x="2288159" y="363855"/>
                </a:lnTo>
                <a:lnTo>
                  <a:pt x="2288159" y="378841"/>
                </a:lnTo>
                <a:lnTo>
                  <a:pt x="2293366" y="378841"/>
                </a:lnTo>
                <a:lnTo>
                  <a:pt x="2315222" y="377228"/>
                </a:lnTo>
                <a:lnTo>
                  <a:pt x="2363089" y="357505"/>
                </a:lnTo>
                <a:lnTo>
                  <a:pt x="2384869" y="314223"/>
                </a:lnTo>
                <a:lnTo>
                  <a:pt x="2386330" y="294259"/>
                </a:lnTo>
                <a:lnTo>
                  <a:pt x="2386012" y="285711"/>
                </a:lnTo>
                <a:lnTo>
                  <a:pt x="2385123" y="276606"/>
                </a:lnTo>
                <a:lnTo>
                  <a:pt x="2383650" y="266941"/>
                </a:lnTo>
                <a:lnTo>
                  <a:pt x="2381631" y="256667"/>
                </a:lnTo>
                <a:lnTo>
                  <a:pt x="2379548" y="247053"/>
                </a:lnTo>
                <a:lnTo>
                  <a:pt x="2378087" y="239141"/>
                </a:lnTo>
                <a:lnTo>
                  <a:pt x="2377211" y="232956"/>
                </a:lnTo>
                <a:lnTo>
                  <a:pt x="2376932" y="228473"/>
                </a:lnTo>
                <a:lnTo>
                  <a:pt x="2376932" y="219329"/>
                </a:lnTo>
                <a:lnTo>
                  <a:pt x="2414905" y="196850"/>
                </a:lnTo>
                <a:lnTo>
                  <a:pt x="2414905" y="180594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3379" y="1488947"/>
            <a:ext cx="9307195" cy="2595880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vert="horz" wrap="square" lIns="0" tIns="33591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645"/>
              </a:spcBef>
              <a:tabLst>
                <a:tab pos="7987665" algn="l"/>
              </a:tabLst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25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유의수준</a:t>
            </a:r>
            <a:r>
              <a:rPr sz="3200" spc="-26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165" dirty="0">
                <a:solidFill>
                  <a:srgbClr val="585858"/>
                </a:solidFill>
                <a:latin typeface="Cambria Math"/>
                <a:cs typeface="Cambria Math"/>
              </a:rPr>
              <a:t>𝛼</a:t>
            </a:r>
            <a:r>
              <a:rPr sz="3200" spc="-165" dirty="0">
                <a:solidFill>
                  <a:srgbClr val="585858"/>
                </a:solidFill>
                <a:latin typeface="Dotum"/>
                <a:cs typeface="Dotum"/>
              </a:rPr>
              <a:t>에서</a:t>
            </a:r>
            <a:r>
              <a:rPr sz="3200" spc="-26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𝐻</a:t>
            </a:r>
            <a:r>
              <a:rPr sz="3525" spc="-15" baseline="-15366" dirty="0">
                <a:solidFill>
                  <a:srgbClr val="585858"/>
                </a:solidFill>
                <a:latin typeface="Cambria Math"/>
                <a:cs typeface="Cambria Math"/>
              </a:rPr>
              <a:t>0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:</a:t>
            </a:r>
            <a:r>
              <a:rPr sz="3200" spc="-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200" spc="28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8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85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525" spc="-127" baseline="-15366" dirty="0">
                <a:solidFill>
                  <a:srgbClr val="585858"/>
                </a:solidFill>
                <a:latin typeface="Cambria Math"/>
                <a:cs typeface="Cambria Math"/>
              </a:rPr>
              <a:t>0</a:t>
            </a:r>
            <a:r>
              <a:rPr sz="3200" spc="-85" dirty="0">
                <a:solidFill>
                  <a:srgbClr val="585858"/>
                </a:solidFill>
                <a:latin typeface="Dotum"/>
                <a:cs typeface="Dotum"/>
              </a:rPr>
              <a:t>에</a:t>
            </a:r>
            <a:r>
              <a:rPr sz="3200" spc="-27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대한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채택역</a:t>
            </a:r>
            <a:r>
              <a:rPr sz="3200" spc="-27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𝐴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525" spc="-37" baseline="-15366" dirty="0">
                <a:solidFill>
                  <a:srgbClr val="585858"/>
                </a:solidFill>
                <a:latin typeface="Cambria Math"/>
                <a:cs typeface="Cambria Math"/>
              </a:rPr>
              <a:t>0</a:t>
            </a:r>
            <a:endParaRPr sz="3525" baseline="-15366">
              <a:latin typeface="Cambria Math"/>
              <a:cs typeface="Cambria Math"/>
            </a:endParaRPr>
          </a:p>
          <a:p>
            <a:pPr marL="273685">
              <a:lnSpc>
                <a:spcPct val="100000"/>
              </a:lnSpc>
              <a:spcBef>
                <a:spcPts val="1920"/>
              </a:spcBef>
              <a:tabLst>
                <a:tab pos="2943860" algn="l"/>
                <a:tab pos="4077970" algn="l"/>
              </a:tabLst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105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200" spc="-105" dirty="0">
                <a:solidFill>
                  <a:srgbClr val="585858"/>
                </a:solidFill>
                <a:latin typeface="Dotum"/>
                <a:cs typeface="Dotum"/>
              </a:rPr>
              <a:t>에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Dotum"/>
                <a:cs typeface="Dotum"/>
              </a:rPr>
              <a:t>대한</a:t>
            </a:r>
            <a:r>
              <a:rPr sz="3200" spc="-27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100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1</a:t>
            </a:r>
            <a:r>
              <a:rPr sz="3200" spc="-2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3200" spc="-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𝛼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%</a:t>
            </a:r>
            <a:r>
              <a:rPr sz="3200" spc="9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Dotum"/>
                <a:cs typeface="Dotum"/>
              </a:rPr>
              <a:t>신뢰구간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Dotum"/>
                <a:cs typeface="Dotum"/>
              </a:rPr>
              <a:t>:</a:t>
            </a:r>
            <a:endParaRPr sz="3200">
              <a:latin typeface="Dotum"/>
              <a:cs typeface="Dotum"/>
            </a:endParaRPr>
          </a:p>
          <a:p>
            <a:pPr marR="424815" algn="ctr">
              <a:lnSpc>
                <a:spcPct val="100000"/>
              </a:lnSpc>
              <a:spcBef>
                <a:spcPts val="1920"/>
              </a:spcBef>
              <a:tabLst>
                <a:tab pos="429259" algn="l"/>
                <a:tab pos="991869" algn="l"/>
                <a:tab pos="1565275" algn="l"/>
                <a:tab pos="3293745" algn="l"/>
              </a:tabLst>
            </a:pP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𝐶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𝑿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𝜃</a:t>
            </a:r>
            <a:r>
              <a:rPr sz="3200" spc="8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|</a:t>
            </a:r>
            <a:r>
              <a:rPr sz="3200" spc="-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𝑋</a:t>
            </a:r>
            <a:r>
              <a:rPr sz="3200" spc="24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∈</a:t>
            </a:r>
            <a:r>
              <a:rPr sz="3200" spc="19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𝐴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23797" y="587502"/>
            <a:ext cx="24149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2028825" algn="l"/>
              </a:tabLst>
            </a:pPr>
            <a:r>
              <a:rPr sz="3300" spc="-25" dirty="0">
                <a:latin typeface="Cambria Math"/>
                <a:cs typeface="Cambria Math"/>
              </a:rPr>
              <a:t>𝟏𝟎𝟎</a:t>
            </a:r>
            <a:r>
              <a:rPr sz="3300" dirty="0">
                <a:latin typeface="Cambria Math"/>
                <a:cs typeface="Cambria Math"/>
              </a:rPr>
              <a:t>	𝟏</a:t>
            </a:r>
            <a:r>
              <a:rPr sz="3300" spc="-135" dirty="0">
                <a:latin typeface="Cambria Math"/>
                <a:cs typeface="Cambria Math"/>
              </a:rPr>
              <a:t> </a:t>
            </a:r>
            <a:r>
              <a:rPr sz="3300" dirty="0">
                <a:latin typeface="Cambria Math"/>
                <a:cs typeface="Cambria Math"/>
              </a:rPr>
              <a:t>−</a:t>
            </a:r>
            <a:r>
              <a:rPr sz="3300" spc="-160" dirty="0">
                <a:latin typeface="Cambria Math"/>
                <a:cs typeface="Cambria Math"/>
              </a:rPr>
              <a:t> </a:t>
            </a:r>
            <a:r>
              <a:rPr sz="3300" spc="-50" dirty="0">
                <a:latin typeface="Cambria Math"/>
                <a:cs typeface="Cambria Math"/>
              </a:rPr>
              <a:t>𝜶</a:t>
            </a:r>
            <a:r>
              <a:rPr sz="3300" dirty="0">
                <a:latin typeface="Cambria Math"/>
                <a:cs typeface="Cambria Math"/>
              </a:rPr>
              <a:t>	</a:t>
            </a:r>
            <a:r>
              <a:rPr sz="3300" spc="-50" dirty="0">
                <a:latin typeface="Cambria Math"/>
                <a:cs typeface="Cambria Math"/>
              </a:rPr>
              <a:t>%</a:t>
            </a:r>
            <a:endParaRPr sz="3300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2192000" cy="1126490"/>
            <a:chOff x="0" y="0"/>
            <a:chExt cx="12192000" cy="112649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1373" y="662686"/>
              <a:ext cx="1806321" cy="4632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968" y="149352"/>
              <a:ext cx="525005" cy="5463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31252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31252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5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339073" y="199771"/>
            <a:ext cx="37141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Dotum"/>
                <a:cs typeface="Dotum"/>
              </a:rPr>
              <a:t>구간추정과가설검정사이의관계</a:t>
            </a:r>
            <a:endParaRPr sz="2500">
              <a:latin typeface="Dotum"/>
              <a:cs typeface="Dot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0825D-6E79-91B5-436F-3BA620B4D7A3}"/>
              </a:ext>
            </a:extLst>
          </p:cNvPr>
          <p:cNvSpPr txBox="1"/>
          <p:nvPr/>
        </p:nvSpPr>
        <p:spPr>
          <a:xfrm>
            <a:off x="2631248" y="4885039"/>
            <a:ext cx="384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카카오 Bold" panose="020B0600000101010101" pitchFamily="50" charset="-127"/>
                <a:ea typeface="카카오 Bold" panose="020B0600000101010101" pitchFamily="50" charset="-127"/>
              </a:rPr>
              <a:t>채택역</a:t>
            </a:r>
            <a:r>
              <a:rPr lang="ko-KR" altLang="en-US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 </a:t>
            </a:r>
            <a:r>
              <a:rPr lang="en-US" altLang="ko-KR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= </a:t>
            </a:r>
            <a:r>
              <a:rPr lang="ko-KR" altLang="en-US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신뢰구간</a:t>
            </a:r>
            <a:r>
              <a:rPr lang="en-US" altLang="ko-KR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=</a:t>
            </a:r>
            <a:r>
              <a:rPr lang="ko-KR" altLang="en-US" dirty="0">
                <a:latin typeface="카카오 Bold" panose="020B0600000101010101" pitchFamily="50" charset="-127"/>
                <a:ea typeface="카카오 Bold" panose="020B0600000101010101" pitchFamily="50" charset="-127"/>
              </a:rPr>
              <a:t>기각하지 못하는 범위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445133" cy="463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4968" y="149352"/>
              <a:ext cx="525005" cy="5463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31252" y="135636"/>
              <a:ext cx="518159" cy="539750"/>
            </a:xfrm>
            <a:custGeom>
              <a:avLst/>
              <a:gdLst/>
              <a:ahLst/>
              <a:cxnLst/>
              <a:rect l="l" t="t" r="r" b="b"/>
              <a:pathLst>
                <a:path w="518159" h="539750">
                  <a:moveTo>
                    <a:pt x="518159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8159" y="539495"/>
                  </a:lnTo>
                  <a:lnTo>
                    <a:pt x="518159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15733" y="1891029"/>
            <a:ext cx="5894705" cy="1841500"/>
          </a:xfrm>
          <a:custGeom>
            <a:avLst/>
            <a:gdLst/>
            <a:ahLst/>
            <a:cxnLst/>
            <a:rect l="l" t="t" r="r" b="b"/>
            <a:pathLst>
              <a:path w="5894705" h="1841500">
                <a:moveTo>
                  <a:pt x="125577" y="15240"/>
                </a:moveTo>
                <a:lnTo>
                  <a:pt x="120205" y="0"/>
                </a:lnTo>
                <a:lnTo>
                  <a:pt x="92875" y="9855"/>
                </a:lnTo>
                <a:lnTo>
                  <a:pt x="68922" y="24168"/>
                </a:lnTo>
                <a:lnTo>
                  <a:pt x="31102" y="66040"/>
                </a:lnTo>
                <a:lnTo>
                  <a:pt x="7772" y="122085"/>
                </a:lnTo>
                <a:lnTo>
                  <a:pt x="0" y="188595"/>
                </a:lnTo>
                <a:lnTo>
                  <a:pt x="1930" y="223202"/>
                </a:lnTo>
                <a:lnTo>
                  <a:pt x="17437" y="284429"/>
                </a:lnTo>
                <a:lnTo>
                  <a:pt x="48196" y="334137"/>
                </a:lnTo>
                <a:lnTo>
                  <a:pt x="92798" y="367055"/>
                </a:lnTo>
                <a:lnTo>
                  <a:pt x="120205" y="376936"/>
                </a:lnTo>
                <a:lnTo>
                  <a:pt x="124980" y="361569"/>
                </a:lnTo>
                <a:lnTo>
                  <a:pt x="103492" y="352082"/>
                </a:lnTo>
                <a:lnTo>
                  <a:pt x="84963" y="338836"/>
                </a:lnTo>
                <a:lnTo>
                  <a:pt x="56730" y="301244"/>
                </a:lnTo>
                <a:lnTo>
                  <a:pt x="39966" y="249999"/>
                </a:lnTo>
                <a:lnTo>
                  <a:pt x="34378" y="186563"/>
                </a:lnTo>
                <a:lnTo>
                  <a:pt x="35775" y="154444"/>
                </a:lnTo>
                <a:lnTo>
                  <a:pt x="46951" y="98679"/>
                </a:lnTo>
                <a:lnTo>
                  <a:pt x="69405" y="54673"/>
                </a:lnTo>
                <a:lnTo>
                  <a:pt x="103835" y="24765"/>
                </a:lnTo>
                <a:lnTo>
                  <a:pt x="125577" y="15240"/>
                </a:lnTo>
                <a:close/>
              </a:path>
              <a:path w="5894705" h="1841500">
                <a:moveTo>
                  <a:pt x="548462" y="188595"/>
                </a:moveTo>
                <a:lnTo>
                  <a:pt x="540677" y="122085"/>
                </a:lnTo>
                <a:lnTo>
                  <a:pt x="517359" y="66040"/>
                </a:lnTo>
                <a:lnTo>
                  <a:pt x="479539" y="24168"/>
                </a:lnTo>
                <a:lnTo>
                  <a:pt x="428205" y="0"/>
                </a:lnTo>
                <a:lnTo>
                  <a:pt x="422871" y="15240"/>
                </a:lnTo>
                <a:lnTo>
                  <a:pt x="444677" y="24765"/>
                </a:lnTo>
                <a:lnTo>
                  <a:pt x="463448" y="37922"/>
                </a:lnTo>
                <a:lnTo>
                  <a:pt x="491832" y="75057"/>
                </a:lnTo>
                <a:lnTo>
                  <a:pt x="508508" y="125145"/>
                </a:lnTo>
                <a:lnTo>
                  <a:pt x="514057" y="186563"/>
                </a:lnTo>
                <a:lnTo>
                  <a:pt x="512660" y="219811"/>
                </a:lnTo>
                <a:lnTo>
                  <a:pt x="501510" y="277152"/>
                </a:lnTo>
                <a:lnTo>
                  <a:pt x="479082" y="321894"/>
                </a:lnTo>
                <a:lnTo>
                  <a:pt x="444982" y="352082"/>
                </a:lnTo>
                <a:lnTo>
                  <a:pt x="423506" y="361569"/>
                </a:lnTo>
                <a:lnTo>
                  <a:pt x="428205" y="376936"/>
                </a:lnTo>
                <a:lnTo>
                  <a:pt x="479653" y="352793"/>
                </a:lnTo>
                <a:lnTo>
                  <a:pt x="517486" y="311023"/>
                </a:lnTo>
                <a:lnTo>
                  <a:pt x="540740" y="255143"/>
                </a:lnTo>
                <a:lnTo>
                  <a:pt x="546531" y="223202"/>
                </a:lnTo>
                <a:lnTo>
                  <a:pt x="548462" y="188595"/>
                </a:lnTo>
                <a:close/>
              </a:path>
              <a:path w="5894705" h="1841500">
                <a:moveTo>
                  <a:pt x="2138769" y="1478280"/>
                </a:moveTo>
                <a:lnTo>
                  <a:pt x="2133435" y="1463040"/>
                </a:lnTo>
                <a:lnTo>
                  <a:pt x="2106066" y="1472895"/>
                </a:lnTo>
                <a:lnTo>
                  <a:pt x="2082088" y="1487208"/>
                </a:lnTo>
                <a:lnTo>
                  <a:pt x="2044280" y="1529080"/>
                </a:lnTo>
                <a:lnTo>
                  <a:pt x="2020951" y="1585125"/>
                </a:lnTo>
                <a:lnTo>
                  <a:pt x="2013165" y="1651635"/>
                </a:lnTo>
                <a:lnTo>
                  <a:pt x="2015109" y="1686242"/>
                </a:lnTo>
                <a:lnTo>
                  <a:pt x="2030628" y="1747469"/>
                </a:lnTo>
                <a:lnTo>
                  <a:pt x="2061362" y="1797177"/>
                </a:lnTo>
                <a:lnTo>
                  <a:pt x="2105990" y="1830095"/>
                </a:lnTo>
                <a:lnTo>
                  <a:pt x="2133435" y="1839976"/>
                </a:lnTo>
                <a:lnTo>
                  <a:pt x="2138121" y="1824609"/>
                </a:lnTo>
                <a:lnTo>
                  <a:pt x="2116645" y="1815122"/>
                </a:lnTo>
                <a:lnTo>
                  <a:pt x="2098128" y="1801876"/>
                </a:lnTo>
                <a:lnTo>
                  <a:pt x="2069934" y="1764284"/>
                </a:lnTo>
                <a:lnTo>
                  <a:pt x="2053183" y="1713052"/>
                </a:lnTo>
                <a:lnTo>
                  <a:pt x="2047582" y="1649615"/>
                </a:lnTo>
                <a:lnTo>
                  <a:pt x="2048979" y="1617484"/>
                </a:lnTo>
                <a:lnTo>
                  <a:pt x="2060168" y="1561719"/>
                </a:lnTo>
                <a:lnTo>
                  <a:pt x="2082596" y="1517726"/>
                </a:lnTo>
                <a:lnTo>
                  <a:pt x="2117026" y="1487805"/>
                </a:lnTo>
                <a:lnTo>
                  <a:pt x="2138769" y="1478280"/>
                </a:lnTo>
                <a:close/>
              </a:path>
              <a:path w="5894705" h="1841500">
                <a:moveTo>
                  <a:pt x="2683599" y="1651635"/>
                </a:moveTo>
                <a:lnTo>
                  <a:pt x="2675801" y="1585125"/>
                </a:lnTo>
                <a:lnTo>
                  <a:pt x="2652484" y="1529080"/>
                </a:lnTo>
                <a:lnTo>
                  <a:pt x="2614663" y="1487208"/>
                </a:lnTo>
                <a:lnTo>
                  <a:pt x="2563330" y="1463040"/>
                </a:lnTo>
                <a:lnTo>
                  <a:pt x="2557996" y="1478280"/>
                </a:lnTo>
                <a:lnTo>
                  <a:pt x="2579801" y="1487805"/>
                </a:lnTo>
                <a:lnTo>
                  <a:pt x="2598572" y="1500949"/>
                </a:lnTo>
                <a:lnTo>
                  <a:pt x="2626957" y="1538097"/>
                </a:lnTo>
                <a:lnTo>
                  <a:pt x="2643632" y="1588185"/>
                </a:lnTo>
                <a:lnTo>
                  <a:pt x="2649182" y="1649615"/>
                </a:lnTo>
                <a:lnTo>
                  <a:pt x="2647785" y="1682851"/>
                </a:lnTo>
                <a:lnTo>
                  <a:pt x="2636634" y="1740192"/>
                </a:lnTo>
                <a:lnTo>
                  <a:pt x="2614206" y="1784934"/>
                </a:lnTo>
                <a:lnTo>
                  <a:pt x="2580106" y="1815122"/>
                </a:lnTo>
                <a:lnTo>
                  <a:pt x="2558631" y="1824609"/>
                </a:lnTo>
                <a:lnTo>
                  <a:pt x="2563330" y="1839976"/>
                </a:lnTo>
                <a:lnTo>
                  <a:pt x="2614777" y="1815833"/>
                </a:lnTo>
                <a:lnTo>
                  <a:pt x="2652611" y="1774063"/>
                </a:lnTo>
                <a:lnTo>
                  <a:pt x="2675864" y="1718183"/>
                </a:lnTo>
                <a:lnTo>
                  <a:pt x="2681655" y="1686242"/>
                </a:lnTo>
                <a:lnTo>
                  <a:pt x="2683599" y="1651635"/>
                </a:lnTo>
                <a:close/>
              </a:path>
              <a:path w="5894705" h="1841500">
                <a:moveTo>
                  <a:pt x="3392513" y="1462278"/>
                </a:moveTo>
                <a:lnTo>
                  <a:pt x="3387433" y="1462278"/>
                </a:lnTo>
                <a:lnTo>
                  <a:pt x="3365550" y="1463903"/>
                </a:lnTo>
                <a:lnTo>
                  <a:pt x="3317583" y="1483614"/>
                </a:lnTo>
                <a:lnTo>
                  <a:pt x="3295891" y="1526057"/>
                </a:lnTo>
                <a:lnTo>
                  <a:pt x="3294469" y="1545336"/>
                </a:lnTo>
                <a:lnTo>
                  <a:pt x="3294748" y="1553845"/>
                </a:lnTo>
                <a:lnTo>
                  <a:pt x="3295599" y="1562925"/>
                </a:lnTo>
                <a:lnTo>
                  <a:pt x="3297034" y="1572590"/>
                </a:lnTo>
                <a:lnTo>
                  <a:pt x="3299041" y="1582801"/>
                </a:lnTo>
                <a:lnTo>
                  <a:pt x="3301111" y="1592503"/>
                </a:lnTo>
                <a:lnTo>
                  <a:pt x="3302571" y="1600441"/>
                </a:lnTo>
                <a:lnTo>
                  <a:pt x="3303447" y="1606651"/>
                </a:lnTo>
                <a:lnTo>
                  <a:pt x="3303740" y="1611122"/>
                </a:lnTo>
                <a:lnTo>
                  <a:pt x="3303740" y="1620266"/>
                </a:lnTo>
                <a:lnTo>
                  <a:pt x="3265767" y="1642618"/>
                </a:lnTo>
                <a:lnTo>
                  <a:pt x="3265767" y="1659001"/>
                </a:lnTo>
                <a:lnTo>
                  <a:pt x="3303740" y="1681365"/>
                </a:lnTo>
                <a:lnTo>
                  <a:pt x="3303740" y="1690497"/>
                </a:lnTo>
                <a:lnTo>
                  <a:pt x="3303447" y="1694980"/>
                </a:lnTo>
                <a:lnTo>
                  <a:pt x="3302520" y="1701444"/>
                </a:lnTo>
                <a:lnTo>
                  <a:pt x="3301111" y="1709077"/>
                </a:lnTo>
                <a:lnTo>
                  <a:pt x="3299041" y="1718691"/>
                </a:lnTo>
                <a:lnTo>
                  <a:pt x="3297034" y="1728978"/>
                </a:lnTo>
                <a:lnTo>
                  <a:pt x="3295599" y="1738680"/>
                </a:lnTo>
                <a:lnTo>
                  <a:pt x="3294748" y="1747786"/>
                </a:lnTo>
                <a:lnTo>
                  <a:pt x="3294469" y="1756283"/>
                </a:lnTo>
                <a:lnTo>
                  <a:pt x="3295891" y="1776336"/>
                </a:lnTo>
                <a:lnTo>
                  <a:pt x="3317583" y="1819783"/>
                </a:lnTo>
                <a:lnTo>
                  <a:pt x="3365550" y="1839506"/>
                </a:lnTo>
                <a:lnTo>
                  <a:pt x="3387433" y="1841119"/>
                </a:lnTo>
                <a:lnTo>
                  <a:pt x="3392513" y="1841119"/>
                </a:lnTo>
                <a:lnTo>
                  <a:pt x="3392513" y="1826006"/>
                </a:lnTo>
                <a:lnTo>
                  <a:pt x="3389592" y="1826006"/>
                </a:lnTo>
                <a:lnTo>
                  <a:pt x="3375964" y="1825078"/>
                </a:lnTo>
                <a:lnTo>
                  <a:pt x="3337356" y="1802193"/>
                </a:lnTo>
                <a:lnTo>
                  <a:pt x="3328251" y="1759839"/>
                </a:lnTo>
                <a:lnTo>
                  <a:pt x="3328479" y="1752485"/>
                </a:lnTo>
                <a:lnTo>
                  <a:pt x="3329216" y="1744319"/>
                </a:lnTo>
                <a:lnTo>
                  <a:pt x="3330435" y="1735340"/>
                </a:lnTo>
                <a:lnTo>
                  <a:pt x="3332188" y="1725549"/>
                </a:lnTo>
                <a:lnTo>
                  <a:pt x="3333927" y="1716024"/>
                </a:lnTo>
                <a:lnTo>
                  <a:pt x="3335147" y="1707997"/>
                </a:lnTo>
                <a:lnTo>
                  <a:pt x="3335883" y="1701444"/>
                </a:lnTo>
                <a:lnTo>
                  <a:pt x="3336010" y="1694980"/>
                </a:lnTo>
                <a:lnTo>
                  <a:pt x="3335502" y="1688249"/>
                </a:lnTo>
                <a:lnTo>
                  <a:pt x="3309213" y="1655584"/>
                </a:lnTo>
                <a:lnTo>
                  <a:pt x="3302597" y="1652651"/>
                </a:lnTo>
                <a:lnTo>
                  <a:pt x="3302597" y="1648968"/>
                </a:lnTo>
                <a:lnTo>
                  <a:pt x="3333648" y="1620697"/>
                </a:lnTo>
                <a:lnTo>
                  <a:pt x="3336125" y="1605280"/>
                </a:lnTo>
                <a:lnTo>
                  <a:pt x="3335883" y="1600187"/>
                </a:lnTo>
                <a:lnTo>
                  <a:pt x="3335147" y="1593634"/>
                </a:lnTo>
                <a:lnTo>
                  <a:pt x="3333927" y="1585607"/>
                </a:lnTo>
                <a:lnTo>
                  <a:pt x="3332188" y="1576070"/>
                </a:lnTo>
                <a:lnTo>
                  <a:pt x="3330435" y="1566291"/>
                </a:lnTo>
                <a:lnTo>
                  <a:pt x="3329216" y="1557312"/>
                </a:lnTo>
                <a:lnTo>
                  <a:pt x="3328479" y="1549146"/>
                </a:lnTo>
                <a:lnTo>
                  <a:pt x="3328251" y="1541780"/>
                </a:lnTo>
                <a:lnTo>
                  <a:pt x="3329254" y="1525778"/>
                </a:lnTo>
                <a:lnTo>
                  <a:pt x="3353397" y="1485811"/>
                </a:lnTo>
                <a:lnTo>
                  <a:pt x="3389592" y="1477391"/>
                </a:lnTo>
                <a:lnTo>
                  <a:pt x="3392513" y="1477391"/>
                </a:lnTo>
                <a:lnTo>
                  <a:pt x="3392513" y="1462278"/>
                </a:lnTo>
                <a:close/>
              </a:path>
              <a:path w="5894705" h="1841500">
                <a:moveTo>
                  <a:pt x="4138257" y="15240"/>
                </a:moveTo>
                <a:lnTo>
                  <a:pt x="4132923" y="0"/>
                </a:lnTo>
                <a:lnTo>
                  <a:pt x="4105554" y="9855"/>
                </a:lnTo>
                <a:lnTo>
                  <a:pt x="4081576" y="24168"/>
                </a:lnTo>
                <a:lnTo>
                  <a:pt x="4043769" y="66040"/>
                </a:lnTo>
                <a:lnTo>
                  <a:pt x="4020439" y="122085"/>
                </a:lnTo>
                <a:lnTo>
                  <a:pt x="4012654" y="188595"/>
                </a:lnTo>
                <a:lnTo>
                  <a:pt x="4014597" y="223202"/>
                </a:lnTo>
                <a:lnTo>
                  <a:pt x="4030116" y="284429"/>
                </a:lnTo>
                <a:lnTo>
                  <a:pt x="4060850" y="334137"/>
                </a:lnTo>
                <a:lnTo>
                  <a:pt x="4105478" y="367055"/>
                </a:lnTo>
                <a:lnTo>
                  <a:pt x="4132923" y="376936"/>
                </a:lnTo>
                <a:lnTo>
                  <a:pt x="4137622" y="361569"/>
                </a:lnTo>
                <a:lnTo>
                  <a:pt x="4116133" y="352082"/>
                </a:lnTo>
                <a:lnTo>
                  <a:pt x="4097617" y="338836"/>
                </a:lnTo>
                <a:lnTo>
                  <a:pt x="4069423" y="301244"/>
                </a:lnTo>
                <a:lnTo>
                  <a:pt x="4052671" y="249999"/>
                </a:lnTo>
                <a:lnTo>
                  <a:pt x="4047071" y="186563"/>
                </a:lnTo>
                <a:lnTo>
                  <a:pt x="4048468" y="154444"/>
                </a:lnTo>
                <a:lnTo>
                  <a:pt x="4059656" y="98679"/>
                </a:lnTo>
                <a:lnTo>
                  <a:pt x="4082084" y="54673"/>
                </a:lnTo>
                <a:lnTo>
                  <a:pt x="4116514" y="24765"/>
                </a:lnTo>
                <a:lnTo>
                  <a:pt x="4138257" y="15240"/>
                </a:lnTo>
                <a:close/>
              </a:path>
              <a:path w="5894705" h="1841500">
                <a:moveTo>
                  <a:pt x="5243919" y="188595"/>
                </a:moveTo>
                <a:lnTo>
                  <a:pt x="5236121" y="122085"/>
                </a:lnTo>
                <a:lnTo>
                  <a:pt x="5212804" y="66040"/>
                </a:lnTo>
                <a:lnTo>
                  <a:pt x="5174983" y="24168"/>
                </a:lnTo>
                <a:lnTo>
                  <a:pt x="5123650" y="0"/>
                </a:lnTo>
                <a:lnTo>
                  <a:pt x="5118316" y="15240"/>
                </a:lnTo>
                <a:lnTo>
                  <a:pt x="5140122" y="24765"/>
                </a:lnTo>
                <a:lnTo>
                  <a:pt x="5158892" y="37922"/>
                </a:lnTo>
                <a:lnTo>
                  <a:pt x="5187277" y="75057"/>
                </a:lnTo>
                <a:lnTo>
                  <a:pt x="5203952" y="125145"/>
                </a:lnTo>
                <a:lnTo>
                  <a:pt x="5209502" y="186563"/>
                </a:lnTo>
                <a:lnTo>
                  <a:pt x="5208105" y="219811"/>
                </a:lnTo>
                <a:lnTo>
                  <a:pt x="5196954" y="277152"/>
                </a:lnTo>
                <a:lnTo>
                  <a:pt x="5174526" y="321894"/>
                </a:lnTo>
                <a:lnTo>
                  <a:pt x="5140426" y="352082"/>
                </a:lnTo>
                <a:lnTo>
                  <a:pt x="5118951" y="361569"/>
                </a:lnTo>
                <a:lnTo>
                  <a:pt x="5123650" y="376936"/>
                </a:lnTo>
                <a:lnTo>
                  <a:pt x="5175097" y="352793"/>
                </a:lnTo>
                <a:lnTo>
                  <a:pt x="5212931" y="311023"/>
                </a:lnTo>
                <a:lnTo>
                  <a:pt x="5236184" y="255143"/>
                </a:lnTo>
                <a:lnTo>
                  <a:pt x="5241976" y="223202"/>
                </a:lnTo>
                <a:lnTo>
                  <a:pt x="5243919" y="188595"/>
                </a:lnTo>
                <a:close/>
              </a:path>
              <a:path w="5894705" h="1841500">
                <a:moveTo>
                  <a:pt x="5296497" y="1478280"/>
                </a:moveTo>
                <a:lnTo>
                  <a:pt x="5291163" y="1463040"/>
                </a:lnTo>
                <a:lnTo>
                  <a:pt x="5263794" y="1472895"/>
                </a:lnTo>
                <a:lnTo>
                  <a:pt x="5239817" y="1487208"/>
                </a:lnTo>
                <a:lnTo>
                  <a:pt x="5202009" y="1529080"/>
                </a:lnTo>
                <a:lnTo>
                  <a:pt x="5178679" y="1585125"/>
                </a:lnTo>
                <a:lnTo>
                  <a:pt x="5170894" y="1651635"/>
                </a:lnTo>
                <a:lnTo>
                  <a:pt x="5172837" y="1686242"/>
                </a:lnTo>
                <a:lnTo>
                  <a:pt x="5188356" y="1747469"/>
                </a:lnTo>
                <a:lnTo>
                  <a:pt x="5219090" y="1797177"/>
                </a:lnTo>
                <a:lnTo>
                  <a:pt x="5263718" y="1830095"/>
                </a:lnTo>
                <a:lnTo>
                  <a:pt x="5291163" y="1839976"/>
                </a:lnTo>
                <a:lnTo>
                  <a:pt x="5295862" y="1824609"/>
                </a:lnTo>
                <a:lnTo>
                  <a:pt x="5274373" y="1815122"/>
                </a:lnTo>
                <a:lnTo>
                  <a:pt x="5255857" y="1801876"/>
                </a:lnTo>
                <a:lnTo>
                  <a:pt x="5227663" y="1764284"/>
                </a:lnTo>
                <a:lnTo>
                  <a:pt x="5210911" y="1713052"/>
                </a:lnTo>
                <a:lnTo>
                  <a:pt x="5205311" y="1649615"/>
                </a:lnTo>
                <a:lnTo>
                  <a:pt x="5206708" y="1617484"/>
                </a:lnTo>
                <a:lnTo>
                  <a:pt x="5217896" y="1561719"/>
                </a:lnTo>
                <a:lnTo>
                  <a:pt x="5240325" y="1517726"/>
                </a:lnTo>
                <a:lnTo>
                  <a:pt x="5274754" y="1487805"/>
                </a:lnTo>
                <a:lnTo>
                  <a:pt x="5296497" y="1478280"/>
                </a:lnTo>
                <a:close/>
              </a:path>
              <a:path w="5894705" h="1841500">
                <a:moveTo>
                  <a:pt x="5719407" y="1651635"/>
                </a:moveTo>
                <a:lnTo>
                  <a:pt x="5711609" y="1585125"/>
                </a:lnTo>
                <a:lnTo>
                  <a:pt x="5688292" y="1529080"/>
                </a:lnTo>
                <a:lnTo>
                  <a:pt x="5650471" y="1487208"/>
                </a:lnTo>
                <a:lnTo>
                  <a:pt x="5599138" y="1463040"/>
                </a:lnTo>
                <a:lnTo>
                  <a:pt x="5593804" y="1478280"/>
                </a:lnTo>
                <a:lnTo>
                  <a:pt x="5615610" y="1487805"/>
                </a:lnTo>
                <a:lnTo>
                  <a:pt x="5634380" y="1500949"/>
                </a:lnTo>
                <a:lnTo>
                  <a:pt x="5662765" y="1538097"/>
                </a:lnTo>
                <a:lnTo>
                  <a:pt x="5679440" y="1588185"/>
                </a:lnTo>
                <a:lnTo>
                  <a:pt x="5684990" y="1649615"/>
                </a:lnTo>
                <a:lnTo>
                  <a:pt x="5683593" y="1682851"/>
                </a:lnTo>
                <a:lnTo>
                  <a:pt x="5672442" y="1740192"/>
                </a:lnTo>
                <a:lnTo>
                  <a:pt x="5650014" y="1784934"/>
                </a:lnTo>
                <a:lnTo>
                  <a:pt x="5615914" y="1815122"/>
                </a:lnTo>
                <a:lnTo>
                  <a:pt x="5594439" y="1824609"/>
                </a:lnTo>
                <a:lnTo>
                  <a:pt x="5599138" y="1839976"/>
                </a:lnTo>
                <a:lnTo>
                  <a:pt x="5650585" y="1815833"/>
                </a:lnTo>
                <a:lnTo>
                  <a:pt x="5688419" y="1774063"/>
                </a:lnTo>
                <a:lnTo>
                  <a:pt x="5711672" y="1718183"/>
                </a:lnTo>
                <a:lnTo>
                  <a:pt x="5717464" y="1686242"/>
                </a:lnTo>
                <a:lnTo>
                  <a:pt x="5719407" y="1651635"/>
                </a:lnTo>
                <a:close/>
              </a:path>
              <a:path w="5894705" h="1841500">
                <a:moveTo>
                  <a:pt x="5894159" y="1642872"/>
                </a:moveTo>
                <a:lnTo>
                  <a:pt x="5856186" y="1620393"/>
                </a:lnTo>
                <a:lnTo>
                  <a:pt x="5856186" y="1611249"/>
                </a:lnTo>
                <a:lnTo>
                  <a:pt x="5856465" y="1606854"/>
                </a:lnTo>
                <a:lnTo>
                  <a:pt x="5857392" y="1600428"/>
                </a:lnTo>
                <a:lnTo>
                  <a:pt x="5858802" y="1592757"/>
                </a:lnTo>
                <a:lnTo>
                  <a:pt x="5860885" y="1583055"/>
                </a:lnTo>
                <a:lnTo>
                  <a:pt x="5862879" y="1572793"/>
                </a:lnTo>
                <a:lnTo>
                  <a:pt x="5864314" y="1563116"/>
                </a:lnTo>
                <a:lnTo>
                  <a:pt x="5865165" y="1554022"/>
                </a:lnTo>
                <a:lnTo>
                  <a:pt x="5865457" y="1545463"/>
                </a:lnTo>
                <a:lnTo>
                  <a:pt x="5864022" y="1526108"/>
                </a:lnTo>
                <a:lnTo>
                  <a:pt x="5842343" y="1483614"/>
                </a:lnTo>
                <a:lnTo>
                  <a:pt x="5794362" y="1463903"/>
                </a:lnTo>
                <a:lnTo>
                  <a:pt x="5772493" y="1462278"/>
                </a:lnTo>
                <a:lnTo>
                  <a:pt x="5767413" y="1462278"/>
                </a:lnTo>
                <a:lnTo>
                  <a:pt x="5767413" y="1477391"/>
                </a:lnTo>
                <a:lnTo>
                  <a:pt x="5770334" y="1477391"/>
                </a:lnTo>
                <a:lnTo>
                  <a:pt x="5783948" y="1478330"/>
                </a:lnTo>
                <a:lnTo>
                  <a:pt x="5822556" y="1501127"/>
                </a:lnTo>
                <a:lnTo>
                  <a:pt x="5831675" y="1541907"/>
                </a:lnTo>
                <a:lnTo>
                  <a:pt x="5831433" y="1549273"/>
                </a:lnTo>
                <a:lnTo>
                  <a:pt x="5830697" y="1557451"/>
                </a:lnTo>
                <a:lnTo>
                  <a:pt x="5829478" y="1566468"/>
                </a:lnTo>
                <a:lnTo>
                  <a:pt x="5827738" y="1576324"/>
                </a:lnTo>
                <a:lnTo>
                  <a:pt x="5825985" y="1585810"/>
                </a:lnTo>
                <a:lnTo>
                  <a:pt x="5824766" y="1593837"/>
                </a:lnTo>
                <a:lnTo>
                  <a:pt x="5824029" y="1600428"/>
                </a:lnTo>
                <a:lnTo>
                  <a:pt x="5823890" y="1606854"/>
                </a:lnTo>
                <a:lnTo>
                  <a:pt x="5824410" y="1613560"/>
                </a:lnTo>
                <a:lnTo>
                  <a:pt x="5850699" y="1646301"/>
                </a:lnTo>
                <a:lnTo>
                  <a:pt x="5857329" y="1649222"/>
                </a:lnTo>
                <a:lnTo>
                  <a:pt x="5857329" y="1652790"/>
                </a:lnTo>
                <a:lnTo>
                  <a:pt x="5826277" y="1681149"/>
                </a:lnTo>
                <a:lnTo>
                  <a:pt x="5823801" y="1696478"/>
                </a:lnTo>
                <a:lnTo>
                  <a:pt x="5824029" y="1701584"/>
                </a:lnTo>
                <a:lnTo>
                  <a:pt x="5824766" y="1708175"/>
                </a:lnTo>
                <a:lnTo>
                  <a:pt x="5825985" y="1716201"/>
                </a:lnTo>
                <a:lnTo>
                  <a:pt x="5827738" y="1725676"/>
                </a:lnTo>
                <a:lnTo>
                  <a:pt x="5829478" y="1735543"/>
                </a:lnTo>
                <a:lnTo>
                  <a:pt x="5830697" y="1744560"/>
                </a:lnTo>
                <a:lnTo>
                  <a:pt x="5831433" y="1752739"/>
                </a:lnTo>
                <a:lnTo>
                  <a:pt x="5831675" y="1760093"/>
                </a:lnTo>
                <a:lnTo>
                  <a:pt x="5830659" y="1776768"/>
                </a:lnTo>
                <a:lnTo>
                  <a:pt x="5806516" y="1817598"/>
                </a:lnTo>
                <a:lnTo>
                  <a:pt x="5770334" y="1826006"/>
                </a:lnTo>
                <a:lnTo>
                  <a:pt x="5767413" y="1826006"/>
                </a:lnTo>
                <a:lnTo>
                  <a:pt x="5767413" y="1841119"/>
                </a:lnTo>
                <a:lnTo>
                  <a:pt x="5772493" y="1841119"/>
                </a:lnTo>
                <a:lnTo>
                  <a:pt x="5794362" y="1839506"/>
                </a:lnTo>
                <a:lnTo>
                  <a:pt x="5842343" y="1819783"/>
                </a:lnTo>
                <a:lnTo>
                  <a:pt x="5864022" y="1776501"/>
                </a:lnTo>
                <a:lnTo>
                  <a:pt x="5865457" y="1756537"/>
                </a:lnTo>
                <a:lnTo>
                  <a:pt x="5865165" y="1747989"/>
                </a:lnTo>
                <a:lnTo>
                  <a:pt x="5864314" y="1738884"/>
                </a:lnTo>
                <a:lnTo>
                  <a:pt x="5862879" y="1729219"/>
                </a:lnTo>
                <a:lnTo>
                  <a:pt x="5860885" y="1718945"/>
                </a:lnTo>
                <a:lnTo>
                  <a:pt x="5858802" y="1709254"/>
                </a:lnTo>
                <a:lnTo>
                  <a:pt x="5857341" y="1701330"/>
                </a:lnTo>
                <a:lnTo>
                  <a:pt x="5856465" y="1695157"/>
                </a:lnTo>
                <a:lnTo>
                  <a:pt x="5856186" y="1690751"/>
                </a:lnTo>
                <a:lnTo>
                  <a:pt x="5856186" y="1681607"/>
                </a:lnTo>
                <a:lnTo>
                  <a:pt x="5894159" y="1659140"/>
                </a:lnTo>
                <a:lnTo>
                  <a:pt x="5894159" y="16428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7230" y="1533097"/>
            <a:ext cx="7882890" cy="2219960"/>
          </a:xfrm>
          <a:prstGeom prst="rect">
            <a:avLst/>
          </a:prstGeom>
        </p:spPr>
        <p:txBody>
          <a:bodyPr vert="horz" wrap="square" lIns="0" tIns="25590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2014"/>
              </a:spcBef>
              <a:tabLst>
                <a:tab pos="751840" algn="l"/>
                <a:tab pos="1303655" algn="l"/>
                <a:tab pos="4765040" algn="l"/>
                <a:tab pos="5899150" algn="l"/>
              </a:tabLst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𝐶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𝑿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160" dirty="0">
                <a:solidFill>
                  <a:srgbClr val="585858"/>
                </a:solidFill>
                <a:latin typeface="Dotum"/>
                <a:cs typeface="Dotum"/>
              </a:rPr>
              <a:t>: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모수</a:t>
            </a:r>
            <a:r>
              <a:rPr sz="3200" spc="-254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105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200" spc="-105" dirty="0">
                <a:solidFill>
                  <a:srgbClr val="585858"/>
                </a:solidFill>
                <a:latin typeface="Dotum"/>
                <a:cs typeface="Dotum"/>
              </a:rPr>
              <a:t>에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대한</a:t>
            </a:r>
            <a:r>
              <a:rPr sz="3200" spc="-27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100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1</a:t>
            </a:r>
            <a:r>
              <a:rPr sz="3200" spc="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−</a:t>
            </a:r>
            <a:r>
              <a:rPr sz="3200" spc="-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𝛼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%</a:t>
            </a:r>
            <a:r>
              <a:rPr sz="3200" spc="-1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310" dirty="0">
                <a:solidFill>
                  <a:srgbClr val="585858"/>
                </a:solidFill>
                <a:latin typeface="Dotum"/>
                <a:cs typeface="Dotum"/>
              </a:rPr>
              <a:t>신뢰구간</a:t>
            </a:r>
            <a:endParaRPr sz="3200">
              <a:latin typeface="Dotum"/>
              <a:cs typeface="Dotum"/>
            </a:endParaRPr>
          </a:p>
          <a:p>
            <a:pPr marL="50800">
              <a:lnSpc>
                <a:spcPct val="100000"/>
              </a:lnSpc>
              <a:spcBef>
                <a:spcPts val="1920"/>
              </a:spcBef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25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𝐻</a:t>
            </a:r>
            <a:r>
              <a:rPr sz="3525" spc="-15" baseline="-15366" dirty="0">
                <a:solidFill>
                  <a:srgbClr val="585858"/>
                </a:solidFill>
                <a:latin typeface="Cambria Math"/>
                <a:cs typeface="Cambria Math"/>
              </a:rPr>
              <a:t>0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:</a:t>
            </a:r>
            <a:r>
              <a:rPr sz="3200" spc="-17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200" spc="28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spc="18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85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525" spc="-127" baseline="-15366" dirty="0">
                <a:solidFill>
                  <a:srgbClr val="585858"/>
                </a:solidFill>
                <a:latin typeface="Cambria Math"/>
                <a:cs typeface="Cambria Math"/>
              </a:rPr>
              <a:t>0</a:t>
            </a:r>
            <a:r>
              <a:rPr sz="3200" spc="-85" dirty="0">
                <a:solidFill>
                  <a:srgbClr val="585858"/>
                </a:solidFill>
                <a:latin typeface="Dotum"/>
                <a:cs typeface="Dotum"/>
              </a:rPr>
              <a:t>에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Dotum"/>
                <a:cs typeface="Dotum"/>
              </a:rPr>
              <a:t>대한</a:t>
            </a:r>
            <a:r>
              <a:rPr sz="3200" spc="-27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Dotum"/>
                <a:cs typeface="Dotum"/>
              </a:rPr>
              <a:t>채택역</a:t>
            </a:r>
            <a:r>
              <a:rPr sz="3200" spc="-27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Dotum"/>
                <a:cs typeface="Dotum"/>
              </a:rPr>
              <a:t>:</a:t>
            </a:r>
            <a:endParaRPr sz="3200">
              <a:latin typeface="Dotum"/>
              <a:cs typeface="Dotum"/>
            </a:endParaRPr>
          </a:p>
          <a:p>
            <a:pPr marL="658495" algn="ctr">
              <a:lnSpc>
                <a:spcPct val="100000"/>
              </a:lnSpc>
              <a:spcBef>
                <a:spcPts val="1920"/>
              </a:spcBef>
              <a:tabLst>
                <a:tab pos="1088390" algn="l"/>
                <a:tab pos="1772285" algn="l"/>
                <a:tab pos="2345690" algn="l"/>
                <a:tab pos="3449320" algn="l"/>
                <a:tab pos="4246245" algn="l"/>
              </a:tabLst>
            </a:pP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𝐴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525" spc="-37" baseline="-15366" dirty="0">
                <a:solidFill>
                  <a:srgbClr val="585858"/>
                </a:solidFill>
                <a:latin typeface="Cambria Math"/>
                <a:cs typeface="Cambria Math"/>
              </a:rPr>
              <a:t>0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=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𝑿</a:t>
            </a:r>
            <a:r>
              <a:rPr sz="3200" spc="-1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|</a:t>
            </a:r>
            <a:r>
              <a:rPr sz="3200" spc="-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5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525" spc="-37" baseline="-15366" dirty="0">
                <a:solidFill>
                  <a:srgbClr val="585858"/>
                </a:solidFill>
                <a:latin typeface="Cambria Math"/>
                <a:cs typeface="Cambria Math"/>
              </a:rPr>
              <a:t>0</a:t>
            </a:r>
            <a:r>
              <a:rPr sz="3525" baseline="-15366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∈</a:t>
            </a:r>
            <a:r>
              <a:rPr sz="3200" spc="190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𝐶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	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𝑿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379" y="1488947"/>
            <a:ext cx="8821420" cy="2420620"/>
          </a:xfrm>
          <a:custGeom>
            <a:avLst/>
            <a:gdLst/>
            <a:ahLst/>
            <a:cxnLst/>
            <a:rect l="l" t="t" r="r" b="b"/>
            <a:pathLst>
              <a:path w="8821420" h="2420620">
                <a:moveTo>
                  <a:pt x="0" y="2420112"/>
                </a:moveTo>
                <a:lnTo>
                  <a:pt x="8820912" y="2420112"/>
                </a:lnTo>
                <a:lnTo>
                  <a:pt x="8820912" y="0"/>
                </a:lnTo>
                <a:lnTo>
                  <a:pt x="0" y="0"/>
                </a:lnTo>
                <a:lnTo>
                  <a:pt x="0" y="2420112"/>
                </a:lnTo>
                <a:close/>
              </a:path>
            </a:pathLst>
          </a:custGeom>
          <a:ln w="64008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31252" y="135636"/>
            <a:ext cx="518159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39073" y="199771"/>
            <a:ext cx="37141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475" dirty="0">
                <a:solidFill>
                  <a:srgbClr val="684107"/>
                </a:solidFill>
                <a:latin typeface="Dotum"/>
                <a:cs typeface="Dotum"/>
              </a:rPr>
              <a:t>구간추정과가설검정사이의관계</a:t>
            </a:r>
            <a:endParaRPr sz="25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1828800"/>
          </a:xfrm>
          <a:custGeom>
            <a:avLst/>
            <a:gdLst/>
            <a:ahLst/>
            <a:cxnLst/>
            <a:rect l="l" t="t" r="r" b="b"/>
            <a:pathLst>
              <a:path w="12192000" h="1828800">
                <a:moveTo>
                  <a:pt x="12192000" y="0"/>
                </a:moveTo>
                <a:lnTo>
                  <a:pt x="0" y="0"/>
                </a:lnTo>
                <a:lnTo>
                  <a:pt x="0" y="1828800"/>
                </a:lnTo>
                <a:lnTo>
                  <a:pt x="12192000" y="1828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8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66359" y="1196466"/>
            <a:ext cx="880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60" dirty="0">
                <a:solidFill>
                  <a:srgbClr val="FFFFFF"/>
                </a:solidFill>
                <a:latin typeface="Dotum"/>
                <a:cs typeface="Dotum"/>
              </a:rPr>
              <a:t>구간추정</a:t>
            </a:r>
            <a:endParaRPr sz="2000">
              <a:latin typeface="Dotum"/>
              <a:cs typeface="Dot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1882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7323" y="155194"/>
            <a:ext cx="279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30926" y="418211"/>
            <a:ext cx="1713230" cy="673735"/>
            <a:chOff x="5630926" y="418211"/>
            <a:chExt cx="1713230" cy="6737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0926" y="418211"/>
              <a:ext cx="1020013" cy="6736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84" y="418211"/>
              <a:ext cx="1033271" cy="67360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2527" y="3665220"/>
            <a:ext cx="2354961" cy="61874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009644" y="3491484"/>
            <a:ext cx="969010" cy="969010"/>
            <a:chOff x="4009644" y="3491484"/>
            <a:chExt cx="969010" cy="96901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6408" y="3508248"/>
              <a:ext cx="951738" cy="951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9644" y="3491484"/>
              <a:ext cx="950976" cy="950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1551" y="3653612"/>
              <a:ext cx="679703" cy="673912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331213" y="3198114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31213" y="4668773"/>
            <a:ext cx="9550400" cy="0"/>
          </a:xfrm>
          <a:custGeom>
            <a:avLst/>
            <a:gdLst/>
            <a:ahLst/>
            <a:cxnLst/>
            <a:rect l="l" t="t" r="r" b="b"/>
            <a:pathLst>
              <a:path w="9550400">
                <a:moveTo>
                  <a:pt x="0" y="0"/>
                </a:moveTo>
                <a:lnTo>
                  <a:pt x="9550019" y="0"/>
                </a:lnTo>
              </a:path>
            </a:pathLst>
          </a:custGeom>
          <a:ln w="22860">
            <a:solidFill>
              <a:srgbClr val="F8AF39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247" y="149352"/>
              <a:ext cx="526542" cy="5463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5253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5253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998454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75" dirty="0"/>
              <a:t>정리하기</a:t>
            </a:r>
          </a:p>
        </p:txBody>
      </p:sp>
      <p:sp>
        <p:nvSpPr>
          <p:cNvPr id="11" name="object 11"/>
          <p:cNvSpPr/>
          <p:nvPr/>
        </p:nvSpPr>
        <p:spPr>
          <a:xfrm>
            <a:off x="361188" y="1612391"/>
            <a:ext cx="9118600" cy="3589020"/>
          </a:xfrm>
          <a:custGeom>
            <a:avLst/>
            <a:gdLst/>
            <a:ahLst/>
            <a:cxnLst/>
            <a:rect l="l" t="t" r="r" b="b"/>
            <a:pathLst>
              <a:path w="9118600" h="3589020">
                <a:moveTo>
                  <a:pt x="0" y="3589020"/>
                </a:moveTo>
                <a:lnTo>
                  <a:pt x="9118092" y="3589020"/>
                </a:lnTo>
                <a:lnTo>
                  <a:pt x="9118092" y="0"/>
                </a:lnTo>
                <a:lnTo>
                  <a:pt x="0" y="0"/>
                </a:lnTo>
                <a:lnTo>
                  <a:pt x="0" y="3589020"/>
                </a:lnTo>
                <a:close/>
              </a:path>
            </a:pathLst>
          </a:custGeom>
          <a:ln w="64007">
            <a:solidFill>
              <a:srgbClr val="F8AF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1329" y="1741656"/>
            <a:ext cx="8431530" cy="322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650875" indent="-515620" algn="just">
              <a:lnSpc>
                <a:spcPct val="150100"/>
              </a:lnSpc>
              <a:spcBef>
                <a:spcPts val="100"/>
              </a:spcBef>
            </a:pPr>
            <a:r>
              <a:rPr sz="2800" dirty="0">
                <a:solidFill>
                  <a:srgbClr val="9E7B09"/>
                </a:solidFill>
                <a:latin typeface="Dotum"/>
                <a:cs typeface="Dotum"/>
              </a:rPr>
              <a:t>1.</a:t>
            </a:r>
            <a:r>
              <a:rPr sz="2800" spc="455" dirty="0">
                <a:solidFill>
                  <a:srgbClr val="9E7B09"/>
                </a:solidFill>
                <a:latin typeface="Dotum"/>
                <a:cs typeface="Dotum"/>
              </a:rPr>
              <a:t> </a:t>
            </a:r>
            <a:r>
              <a:rPr sz="2800" spc="-355" dirty="0">
                <a:solidFill>
                  <a:srgbClr val="585858"/>
                </a:solidFill>
                <a:latin typeface="Dotum"/>
                <a:cs typeface="Dotum"/>
              </a:rPr>
              <a:t>구간추정은</a:t>
            </a:r>
            <a:r>
              <a:rPr sz="2800" spc="1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420" dirty="0">
                <a:solidFill>
                  <a:srgbClr val="585858"/>
                </a:solidFill>
                <a:latin typeface="Dotum"/>
                <a:cs typeface="Dotum"/>
              </a:rPr>
              <a:t>모수를</a:t>
            </a:r>
            <a:r>
              <a:rPr sz="2800" spc="18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420" dirty="0">
                <a:solidFill>
                  <a:srgbClr val="585858"/>
                </a:solidFill>
                <a:latin typeface="Dotum"/>
                <a:cs typeface="Dotum"/>
              </a:rPr>
              <a:t>포함할</a:t>
            </a:r>
            <a:r>
              <a:rPr sz="2800" spc="18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425" dirty="0">
                <a:solidFill>
                  <a:srgbClr val="585858"/>
                </a:solidFill>
                <a:latin typeface="Dotum"/>
                <a:cs typeface="Dotum"/>
              </a:rPr>
              <a:t>것으로</a:t>
            </a:r>
            <a:r>
              <a:rPr sz="2800" spc="19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370" dirty="0">
                <a:solidFill>
                  <a:srgbClr val="585858"/>
                </a:solidFill>
                <a:latin typeface="Dotum"/>
                <a:cs typeface="Dotum"/>
              </a:rPr>
              <a:t>기대되는</a:t>
            </a:r>
            <a:r>
              <a:rPr sz="2800" spc="13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310" dirty="0">
                <a:solidFill>
                  <a:srgbClr val="585858"/>
                </a:solidFill>
                <a:latin typeface="Dotum"/>
                <a:cs typeface="Dotum"/>
              </a:rPr>
              <a:t>구간을 </a:t>
            </a:r>
            <a:r>
              <a:rPr sz="2800" spc="-285" dirty="0">
                <a:solidFill>
                  <a:srgbClr val="585858"/>
                </a:solidFill>
                <a:latin typeface="Dotum"/>
                <a:cs typeface="Dotum"/>
              </a:rPr>
              <a:t>제시하여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85" dirty="0">
                <a:solidFill>
                  <a:srgbClr val="585858"/>
                </a:solidFill>
                <a:latin typeface="Dotum"/>
                <a:cs typeface="Dotum"/>
              </a:rPr>
              <a:t>모수를</a:t>
            </a:r>
            <a:r>
              <a:rPr sz="2800" spc="-21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85" dirty="0">
                <a:solidFill>
                  <a:srgbClr val="585858"/>
                </a:solidFill>
                <a:latin typeface="Dotum"/>
                <a:cs typeface="Dotum"/>
              </a:rPr>
              <a:t>추정하는</a:t>
            </a:r>
            <a:r>
              <a:rPr sz="2800" spc="-20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85" dirty="0">
                <a:solidFill>
                  <a:srgbClr val="585858"/>
                </a:solidFill>
                <a:latin typeface="Dotum"/>
                <a:cs typeface="Dotum"/>
              </a:rPr>
              <a:t>방법을</a:t>
            </a:r>
            <a:r>
              <a:rPr sz="2800" spc="-22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335" dirty="0">
                <a:solidFill>
                  <a:srgbClr val="585858"/>
                </a:solidFill>
                <a:latin typeface="Dotum"/>
                <a:cs typeface="Dotum"/>
              </a:rPr>
              <a:t>말한다.</a:t>
            </a:r>
            <a:endParaRPr sz="2800">
              <a:latin typeface="Dotum"/>
              <a:cs typeface="Dotum"/>
            </a:endParaRPr>
          </a:p>
          <a:p>
            <a:pPr marL="527685" marR="5080" indent="-515620" algn="just">
              <a:lnSpc>
                <a:spcPct val="150000"/>
              </a:lnSpc>
            </a:pPr>
            <a:r>
              <a:rPr sz="2800" spc="-180" dirty="0">
                <a:solidFill>
                  <a:srgbClr val="9E7B09"/>
                </a:solidFill>
                <a:latin typeface="Dotum"/>
                <a:cs typeface="Dotum"/>
              </a:rPr>
              <a:t>2. </a:t>
            </a:r>
            <a:r>
              <a:rPr sz="2800" spc="-145" dirty="0">
                <a:solidFill>
                  <a:srgbClr val="9E7B09"/>
                </a:solidFill>
                <a:latin typeface="Dotum"/>
                <a:cs typeface="Dotum"/>
              </a:rPr>
              <a:t> 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신뢰구간</a:t>
            </a:r>
            <a:r>
              <a:rPr sz="2800" spc="-254" dirty="0">
                <a:solidFill>
                  <a:srgbClr val="585858"/>
                </a:solidFill>
                <a:latin typeface="Dotum"/>
                <a:cs typeface="Dotum"/>
              </a:rPr>
              <a:t>을</a:t>
            </a:r>
            <a:r>
              <a:rPr sz="2800" spc="-204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구하</a:t>
            </a:r>
            <a:r>
              <a:rPr sz="2800" spc="-254" dirty="0">
                <a:solidFill>
                  <a:srgbClr val="585858"/>
                </a:solidFill>
                <a:latin typeface="Dotum"/>
                <a:cs typeface="Dotum"/>
              </a:rPr>
              <a:t>는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과정</a:t>
            </a:r>
            <a:r>
              <a:rPr sz="2800" spc="-254" dirty="0">
                <a:solidFill>
                  <a:srgbClr val="585858"/>
                </a:solidFill>
                <a:latin typeface="Dotum"/>
                <a:cs typeface="Dotum"/>
              </a:rPr>
              <a:t>을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여</a:t>
            </a:r>
            <a:r>
              <a:rPr sz="2800" spc="-254" dirty="0">
                <a:solidFill>
                  <a:srgbClr val="585858"/>
                </a:solidFill>
                <a:latin typeface="Dotum"/>
                <a:cs typeface="Dotum"/>
              </a:rPr>
              <a:t>러</a:t>
            </a:r>
            <a:r>
              <a:rPr sz="2800" spc="-229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54" dirty="0">
                <a:solidFill>
                  <a:srgbClr val="585858"/>
                </a:solidFill>
                <a:latin typeface="Dotum"/>
                <a:cs typeface="Dotum"/>
              </a:rPr>
              <a:t>번</a:t>
            </a:r>
            <a:r>
              <a:rPr sz="2800" spc="-229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반복</a:t>
            </a:r>
            <a:r>
              <a:rPr sz="2800" spc="-254" dirty="0">
                <a:solidFill>
                  <a:srgbClr val="585858"/>
                </a:solidFill>
                <a:latin typeface="Dotum"/>
                <a:cs typeface="Dotum"/>
              </a:rPr>
              <a:t>할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54" dirty="0">
                <a:solidFill>
                  <a:srgbClr val="585858"/>
                </a:solidFill>
                <a:latin typeface="Dotum"/>
                <a:cs typeface="Dotum"/>
              </a:rPr>
              <a:t>때</a:t>
            </a:r>
            <a:r>
              <a:rPr sz="2800" spc="-24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54" dirty="0">
                <a:solidFill>
                  <a:srgbClr val="585858"/>
                </a:solidFill>
                <a:latin typeface="Dotum"/>
                <a:cs typeface="Dotum"/>
              </a:rPr>
              <a:t>그</a:t>
            </a:r>
            <a:r>
              <a:rPr sz="2800" spc="-229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중에서 </a:t>
            </a:r>
            <a:r>
              <a:rPr sz="2800" spc="-265" dirty="0">
                <a:solidFill>
                  <a:srgbClr val="585858"/>
                </a:solidFill>
                <a:latin typeface="Dotum"/>
                <a:cs typeface="Dotum"/>
              </a:rPr>
              <a:t>모수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를</a:t>
            </a:r>
            <a:r>
              <a:rPr sz="2800" spc="-21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65" dirty="0">
                <a:solidFill>
                  <a:srgbClr val="585858"/>
                </a:solidFill>
                <a:latin typeface="Dotum"/>
                <a:cs typeface="Dotum"/>
              </a:rPr>
              <a:t>포함하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는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65" dirty="0">
                <a:solidFill>
                  <a:srgbClr val="585858"/>
                </a:solidFill>
                <a:latin typeface="Dotum"/>
                <a:cs typeface="Dotum"/>
              </a:rPr>
              <a:t>신뢰구간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의</a:t>
            </a:r>
            <a:r>
              <a:rPr sz="2800" spc="-204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65" dirty="0">
                <a:solidFill>
                  <a:srgbClr val="585858"/>
                </a:solidFill>
                <a:latin typeface="Dotum"/>
                <a:cs typeface="Dotum"/>
              </a:rPr>
              <a:t>비율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의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극한을</a:t>
            </a:r>
            <a:r>
              <a:rPr sz="2800" spc="-22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35" dirty="0">
                <a:solidFill>
                  <a:srgbClr val="585858"/>
                </a:solidFill>
                <a:latin typeface="Dotum"/>
                <a:cs typeface="Dotum"/>
              </a:rPr>
              <a:t>신뢰수준이 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라</a:t>
            </a:r>
            <a:r>
              <a:rPr sz="2800" spc="-254" dirty="0">
                <a:solidFill>
                  <a:srgbClr val="585858"/>
                </a:solidFill>
                <a:latin typeface="Dotum"/>
                <a:cs typeface="Dotum"/>
              </a:rPr>
              <a:t>고</a:t>
            </a:r>
            <a:r>
              <a:rPr sz="2800" spc="-229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2800" spc="-260" dirty="0">
                <a:solidFill>
                  <a:srgbClr val="585858"/>
                </a:solidFill>
                <a:latin typeface="Dotum"/>
                <a:cs typeface="Dotum"/>
              </a:rPr>
              <a:t>한다</a:t>
            </a:r>
            <a:r>
              <a:rPr sz="2800" spc="-405" dirty="0">
                <a:solidFill>
                  <a:srgbClr val="585858"/>
                </a:solidFill>
                <a:latin typeface="Dotum"/>
                <a:cs typeface="Dotum"/>
              </a:rPr>
              <a:t>.</a:t>
            </a:r>
            <a:endParaRPr sz="2800">
              <a:latin typeface="Dotum"/>
              <a:cs typeface="Dotum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247" y="149352"/>
              <a:ext cx="526542" cy="5463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5253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5253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8454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75" dirty="0">
                <a:solidFill>
                  <a:srgbClr val="684107"/>
                </a:solidFill>
                <a:latin typeface="Dotum"/>
                <a:cs typeface="Dotum"/>
              </a:rPr>
              <a:t>정리하기</a:t>
            </a:r>
            <a:endParaRPr sz="2500">
              <a:latin typeface="Dotum"/>
              <a:cs typeface="Dotum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CE71F0A-D060-6F26-3733-600FEE9B1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39" y="1850102"/>
            <a:ext cx="8839200" cy="374471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247" y="149352"/>
              <a:ext cx="526542" cy="5463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5253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5253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8454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75" dirty="0">
                <a:solidFill>
                  <a:srgbClr val="684107"/>
                </a:solidFill>
                <a:latin typeface="Dotum"/>
                <a:cs typeface="Dotum"/>
              </a:rPr>
              <a:t>정리하기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A0F3C38-9BB5-46A2-5C8F-FA2007ACD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54" y="1721500"/>
            <a:ext cx="8315898" cy="44506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722376" cy="4632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552" y="659637"/>
              <a:ext cx="1445133" cy="4632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0928" y="149352"/>
              <a:ext cx="526542" cy="5463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69721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69721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06304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05" dirty="0">
                <a:solidFill>
                  <a:srgbClr val="684107"/>
                </a:solidFill>
                <a:latin typeface="Dotum"/>
                <a:cs typeface="Dotum"/>
              </a:rPr>
              <a:t>구간추정의개념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027" y="1853183"/>
            <a:ext cx="9177528" cy="158648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05027" y="1853183"/>
            <a:ext cx="9177655" cy="1586865"/>
          </a:xfrm>
          <a:prstGeom prst="rect">
            <a:avLst/>
          </a:prstGeom>
          <a:ln w="9144">
            <a:solidFill>
              <a:srgbClr val="E36C6C"/>
            </a:solidFill>
          </a:ln>
        </p:spPr>
        <p:txBody>
          <a:bodyPr vert="horz" wrap="square" lIns="0" tIns="318770" rIns="0" bIns="0" rtlCol="0">
            <a:spAutoFit/>
          </a:bodyPr>
          <a:lstStyle/>
          <a:p>
            <a:pPr marL="442595">
              <a:lnSpc>
                <a:spcPct val="100000"/>
              </a:lnSpc>
              <a:spcBef>
                <a:spcPts val="2510"/>
              </a:spcBef>
            </a:pP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다음</a:t>
            </a:r>
            <a:r>
              <a:rPr sz="3200" spc="-27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자료</a:t>
            </a:r>
            <a:r>
              <a:rPr sz="3200" spc="-27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180" dirty="0">
                <a:solidFill>
                  <a:srgbClr val="585858"/>
                </a:solidFill>
                <a:latin typeface="Dotum"/>
                <a:cs typeface="Dotum"/>
              </a:rPr>
              <a:t>5개의</a:t>
            </a:r>
            <a:r>
              <a:rPr sz="3200" spc="-26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모평균의</a:t>
            </a:r>
            <a:r>
              <a:rPr sz="3200" spc="-28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추정량값을</a:t>
            </a:r>
            <a:r>
              <a:rPr sz="3200" spc="-28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355" dirty="0">
                <a:solidFill>
                  <a:srgbClr val="585858"/>
                </a:solidFill>
                <a:latin typeface="Dotum"/>
                <a:cs typeface="Dotum"/>
              </a:rPr>
              <a:t>구하라.</a:t>
            </a:r>
            <a:endParaRPr sz="3200">
              <a:latin typeface="Dotum"/>
              <a:cs typeface="Dotum"/>
            </a:endParaRPr>
          </a:p>
          <a:p>
            <a:pPr marL="149225" algn="ctr">
              <a:lnSpc>
                <a:spcPct val="100000"/>
              </a:lnSpc>
              <a:spcBef>
                <a:spcPts val="575"/>
              </a:spcBef>
            </a:pP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12,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15,</a:t>
            </a:r>
            <a:r>
              <a:rPr sz="3200" spc="-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10,</a:t>
            </a:r>
            <a:r>
              <a:rPr sz="3200" spc="-17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14,</a:t>
            </a:r>
            <a:r>
              <a:rPr sz="3200" spc="-16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50" dirty="0">
                <a:solidFill>
                  <a:srgbClr val="585858"/>
                </a:solidFill>
                <a:latin typeface="Cambria Math"/>
                <a:cs typeface="Cambria Math"/>
              </a:rPr>
              <a:t>9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87323" y="1357883"/>
            <a:ext cx="1572895" cy="471170"/>
          </a:xfrm>
          <a:prstGeom prst="rect">
            <a:avLst/>
          </a:prstGeom>
          <a:solidFill>
            <a:srgbClr val="E8A37D">
              <a:alpha val="79998"/>
            </a:srgbClr>
          </a:solidFill>
          <a:ln w="12191">
            <a:solidFill>
              <a:srgbClr val="7C5436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790"/>
              </a:spcBef>
            </a:pPr>
            <a:r>
              <a:rPr sz="2000" spc="-180" dirty="0">
                <a:latin typeface="Dotum"/>
                <a:cs typeface="Dotum"/>
              </a:rPr>
              <a:t>예</a:t>
            </a:r>
            <a:r>
              <a:rPr sz="2000" spc="-170" dirty="0">
                <a:latin typeface="Dotum"/>
                <a:cs typeface="Dotum"/>
              </a:rPr>
              <a:t> </a:t>
            </a:r>
            <a:r>
              <a:rPr sz="2000" spc="-25" dirty="0">
                <a:latin typeface="Dotum"/>
                <a:cs typeface="Dotum"/>
              </a:rPr>
              <a:t>8.1</a:t>
            </a:r>
            <a:endParaRPr sz="20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247" y="149352"/>
              <a:ext cx="526542" cy="5463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35253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35253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8454" y="199771"/>
            <a:ext cx="10515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75" dirty="0">
                <a:solidFill>
                  <a:srgbClr val="684107"/>
                </a:solidFill>
                <a:latin typeface="Dotum"/>
                <a:cs typeface="Dotum"/>
              </a:rPr>
              <a:t>정리하기</a:t>
            </a:r>
            <a:endParaRPr sz="2500">
              <a:latin typeface="Dotum"/>
              <a:cs typeface="Dotum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72FF01E-91DD-6725-8A4C-E05137B2B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43" y="1721312"/>
            <a:ext cx="9074888" cy="39463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3352" y="6305877"/>
            <a:ext cx="1095375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100" dirty="0">
                <a:solidFill>
                  <a:srgbClr val="3A3838"/>
                </a:solidFill>
                <a:latin typeface="Arial"/>
                <a:cs typeface="Arial"/>
              </a:rPr>
              <a:t>©</a:t>
            </a:r>
            <a:r>
              <a:rPr sz="1100" spc="-16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100" spc="-265" dirty="0">
                <a:solidFill>
                  <a:srgbClr val="3A3838"/>
                </a:solidFill>
                <a:latin typeface="Dotum"/>
                <a:cs typeface="Dotum"/>
              </a:rPr>
              <a:t>한국방송통신대학교</a:t>
            </a:r>
            <a:endParaRPr sz="1100">
              <a:latin typeface="Dotum"/>
              <a:cs typeface="Dotu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76220" y="2691511"/>
            <a:ext cx="633476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spc="-229" dirty="0">
                <a:solidFill>
                  <a:srgbClr val="FFFFFF"/>
                </a:solidFill>
                <a:latin typeface="Malgun Gothic"/>
                <a:cs typeface="Malgun Gothic"/>
              </a:rPr>
              <a:t>14강.</a:t>
            </a:r>
            <a:r>
              <a:rPr sz="5000" b="1" spc="-80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50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베이즈</a:t>
            </a:r>
            <a:r>
              <a:rPr sz="5000" b="1" spc="-81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5000" b="1" spc="-550" dirty="0">
                <a:solidFill>
                  <a:srgbClr val="FFFFFF"/>
                </a:solidFill>
                <a:latin typeface="Malgun Gothic"/>
                <a:cs typeface="Malgun Gothic"/>
              </a:rPr>
              <a:t>추론의</a:t>
            </a:r>
            <a:r>
              <a:rPr sz="5000" b="1" spc="-8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5000" b="1" spc="-625" dirty="0">
                <a:solidFill>
                  <a:srgbClr val="FFFFFF"/>
                </a:solidFill>
                <a:latin typeface="Malgun Gothic"/>
                <a:cs typeface="Malgun Gothic"/>
              </a:rPr>
              <a:t>기초</a:t>
            </a:r>
            <a:endParaRPr sz="5000">
              <a:latin typeface="Malgun Gothic"/>
              <a:cs typeface="Malgun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6636" y="0"/>
            <a:ext cx="11675745" cy="4018915"/>
            <a:chOff x="516636" y="0"/>
            <a:chExt cx="11675745" cy="4018915"/>
          </a:xfrm>
        </p:grpSpPr>
        <p:sp>
          <p:nvSpPr>
            <p:cNvPr id="6" name="object 6"/>
            <p:cNvSpPr/>
            <p:nvPr/>
          </p:nvSpPr>
          <p:spPr>
            <a:xfrm>
              <a:off x="516636" y="2266188"/>
              <a:ext cx="10844530" cy="1750060"/>
            </a:xfrm>
            <a:custGeom>
              <a:avLst/>
              <a:gdLst/>
              <a:ahLst/>
              <a:cxnLst/>
              <a:rect l="l" t="t" r="r" b="b"/>
              <a:pathLst>
                <a:path w="10844530" h="1750060">
                  <a:moveTo>
                    <a:pt x="0" y="0"/>
                  </a:moveTo>
                  <a:lnTo>
                    <a:pt x="10844149" y="0"/>
                  </a:lnTo>
                </a:path>
                <a:path w="10844530" h="1750060">
                  <a:moveTo>
                    <a:pt x="0" y="1749552"/>
                  </a:moveTo>
                  <a:lnTo>
                    <a:pt x="10844149" y="1749552"/>
                  </a:lnTo>
                </a:path>
              </a:pathLst>
            </a:custGeom>
            <a:ln w="6096">
              <a:solidFill>
                <a:srgbClr val="F9E39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70819" y="0"/>
              <a:ext cx="1821180" cy="1617345"/>
            </a:xfrm>
            <a:custGeom>
              <a:avLst/>
              <a:gdLst/>
              <a:ahLst/>
              <a:cxnLst/>
              <a:rect l="l" t="t" r="r" b="b"/>
              <a:pathLst>
                <a:path w="1821179" h="1617345">
                  <a:moveTo>
                    <a:pt x="1821179" y="0"/>
                  </a:moveTo>
                  <a:lnTo>
                    <a:pt x="0" y="0"/>
                  </a:lnTo>
                  <a:lnTo>
                    <a:pt x="0" y="1616964"/>
                  </a:lnTo>
                  <a:lnTo>
                    <a:pt x="1821179" y="1616964"/>
                  </a:lnTo>
                  <a:lnTo>
                    <a:pt x="1821179" y="0"/>
                  </a:lnTo>
                  <a:close/>
                </a:path>
              </a:pathLst>
            </a:custGeom>
            <a:solidFill>
              <a:srgbClr val="F8AF39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61547" y="1473708"/>
              <a:ext cx="1330960" cy="1343025"/>
            </a:xfrm>
            <a:custGeom>
              <a:avLst/>
              <a:gdLst/>
              <a:ahLst/>
              <a:cxnLst/>
              <a:rect l="l" t="t" r="r" b="b"/>
              <a:pathLst>
                <a:path w="1330959" h="1343025">
                  <a:moveTo>
                    <a:pt x="0" y="1342644"/>
                  </a:moveTo>
                  <a:lnTo>
                    <a:pt x="1330451" y="1342644"/>
                  </a:lnTo>
                  <a:lnTo>
                    <a:pt x="1330451" y="0"/>
                  </a:lnTo>
                  <a:lnTo>
                    <a:pt x="0" y="0"/>
                  </a:lnTo>
                  <a:lnTo>
                    <a:pt x="0" y="1342644"/>
                  </a:lnTo>
                  <a:close/>
                </a:path>
              </a:pathLst>
            </a:custGeom>
            <a:solidFill>
              <a:srgbClr val="898585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91700" y="1030224"/>
              <a:ext cx="861060" cy="807720"/>
            </a:xfrm>
            <a:custGeom>
              <a:avLst/>
              <a:gdLst/>
              <a:ahLst/>
              <a:cxnLst/>
              <a:rect l="l" t="t" r="r" b="b"/>
              <a:pathLst>
                <a:path w="861059" h="807719">
                  <a:moveTo>
                    <a:pt x="861059" y="0"/>
                  </a:moveTo>
                  <a:lnTo>
                    <a:pt x="0" y="0"/>
                  </a:lnTo>
                  <a:lnTo>
                    <a:pt x="0" y="807720"/>
                  </a:lnTo>
                  <a:lnTo>
                    <a:pt x="861059" y="807720"/>
                  </a:lnTo>
                  <a:lnTo>
                    <a:pt x="861059" y="0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78024" y="1888235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4" h="167639">
                  <a:moveTo>
                    <a:pt x="169163" y="0"/>
                  </a:moveTo>
                  <a:lnTo>
                    <a:pt x="0" y="0"/>
                  </a:lnTo>
                  <a:lnTo>
                    <a:pt x="84581" y="167639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58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35015" y="4275835"/>
            <a:ext cx="1567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45" dirty="0">
                <a:solidFill>
                  <a:srgbClr val="F8C32B"/>
                </a:solidFill>
                <a:latin typeface="Dotum"/>
                <a:cs typeface="Dotum"/>
              </a:rPr>
              <a:t>수고하셨습니다.</a:t>
            </a:r>
            <a:endParaRPr sz="2000">
              <a:latin typeface="Dotum"/>
              <a:cs typeface="Dotum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2313" y="6520558"/>
            <a:ext cx="1120775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E7E6E6"/>
                </a:solidFill>
                <a:latin typeface="Arial"/>
                <a:cs typeface="Arial"/>
              </a:rPr>
              <a:t>©</a:t>
            </a:r>
            <a:r>
              <a:rPr sz="1100" spc="-160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1100" spc="-265" dirty="0">
                <a:solidFill>
                  <a:srgbClr val="E7E6E6"/>
                </a:solidFill>
                <a:latin typeface="Dotum"/>
                <a:cs typeface="Dotum"/>
              </a:rPr>
              <a:t>한국방송통신대학교</a:t>
            </a:r>
            <a:endParaRPr sz="1100">
              <a:latin typeface="Dotum"/>
              <a:cs typeface="Dot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6712" y="1748408"/>
            <a:ext cx="1772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20" dirty="0">
                <a:solidFill>
                  <a:srgbClr val="F8C32B"/>
                </a:solidFill>
                <a:latin typeface="Malgun Gothic"/>
                <a:cs typeface="Malgun Gothic"/>
              </a:rPr>
              <a:t>다음</a:t>
            </a:r>
            <a:r>
              <a:rPr b="1" spc="-555" dirty="0">
                <a:solidFill>
                  <a:srgbClr val="F8C32B"/>
                </a:solidFill>
                <a:latin typeface="Malgun Gothic"/>
                <a:cs typeface="Malgun Gothic"/>
              </a:rPr>
              <a:t> </a:t>
            </a:r>
            <a:r>
              <a:rPr b="1" spc="-320" dirty="0">
                <a:solidFill>
                  <a:srgbClr val="F8C32B"/>
                </a:solidFill>
                <a:latin typeface="Malgun Gothic"/>
                <a:cs typeface="Malgun Gothic"/>
              </a:rPr>
              <a:t>시간</a:t>
            </a:r>
            <a:r>
              <a:rPr b="1" spc="-570" dirty="0">
                <a:solidFill>
                  <a:srgbClr val="F8C32B"/>
                </a:solidFill>
                <a:latin typeface="Malgun Gothic"/>
                <a:cs typeface="Malgun Gothic"/>
              </a:rPr>
              <a:t> </a:t>
            </a:r>
            <a:r>
              <a:rPr b="1" spc="-409" dirty="0">
                <a:solidFill>
                  <a:srgbClr val="F8C32B"/>
                </a:solidFill>
                <a:latin typeface="Malgun Gothic"/>
                <a:cs typeface="Malgun Gothic"/>
              </a:rPr>
              <a:t>안내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0928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9721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69721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06304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05" dirty="0">
                <a:solidFill>
                  <a:srgbClr val="684107"/>
                </a:solidFill>
                <a:latin typeface="Dotum"/>
                <a:cs typeface="Dotum"/>
              </a:rPr>
              <a:t>구간추정의개념</a:t>
            </a:r>
            <a:endParaRPr sz="2500">
              <a:latin typeface="Dotum"/>
              <a:cs typeface="Dotu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A61371-E328-D6BF-8EEF-F0E04F798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9" y="1421256"/>
            <a:ext cx="10668000" cy="4451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0928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9721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69721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06304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05" dirty="0">
                <a:solidFill>
                  <a:srgbClr val="684107"/>
                </a:solidFill>
                <a:latin typeface="Dotum"/>
                <a:cs typeface="Dotum"/>
              </a:rPr>
              <a:t>구간추정의개념</a:t>
            </a:r>
            <a:endParaRPr sz="2500">
              <a:latin typeface="Dotum"/>
              <a:cs typeface="Dot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8B96E6-C0BA-DB03-6994-EF765C34C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50649"/>
            <a:ext cx="10439400" cy="4222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203960"/>
            <a:chOff x="0" y="0"/>
            <a:chExt cx="12192000" cy="1203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7804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0928" y="149352"/>
              <a:ext cx="526542" cy="5463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9721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4611" y="1673351"/>
            <a:ext cx="9214485" cy="2319655"/>
          </a:xfrm>
          <a:prstGeom prst="rect">
            <a:avLst/>
          </a:prstGeom>
          <a:ln w="64007">
            <a:solidFill>
              <a:srgbClr val="F8AF39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910"/>
              </a:spcBef>
            </a:pPr>
            <a:r>
              <a:rPr sz="3200" dirty="0">
                <a:solidFill>
                  <a:srgbClr val="9E7B09"/>
                </a:solidFill>
                <a:latin typeface="Wingdings"/>
                <a:cs typeface="Wingdings"/>
              </a:rPr>
              <a:t></a:t>
            </a:r>
            <a:r>
              <a:rPr sz="3200" spc="-130" dirty="0">
                <a:solidFill>
                  <a:srgbClr val="9E7B09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95%</a:t>
            </a:r>
            <a:r>
              <a:rPr sz="3200" spc="9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신뢰구간</a:t>
            </a:r>
            <a:r>
              <a:rPr sz="3200" spc="-28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160" dirty="0">
                <a:solidFill>
                  <a:srgbClr val="585858"/>
                </a:solidFill>
                <a:latin typeface="Dotum"/>
                <a:cs typeface="Dotum"/>
              </a:rPr>
              <a:t>:</a:t>
            </a:r>
            <a:r>
              <a:rPr sz="3200" spc="-26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105" dirty="0">
                <a:solidFill>
                  <a:srgbClr val="585858"/>
                </a:solidFill>
                <a:latin typeface="Cambria Math"/>
                <a:cs typeface="Cambria Math"/>
              </a:rPr>
              <a:t>𝜃</a:t>
            </a:r>
            <a:r>
              <a:rPr sz="3200" spc="-105" dirty="0">
                <a:solidFill>
                  <a:srgbClr val="585858"/>
                </a:solidFill>
                <a:latin typeface="Dotum"/>
                <a:cs typeface="Dotum"/>
              </a:rPr>
              <a:t>에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대한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dirty="0">
                <a:solidFill>
                  <a:srgbClr val="585858"/>
                </a:solidFill>
                <a:latin typeface="Cambria Math"/>
                <a:cs typeface="Cambria Math"/>
              </a:rPr>
              <a:t>95%</a:t>
            </a:r>
            <a:r>
              <a:rPr sz="3200" spc="95" dirty="0">
                <a:solidFill>
                  <a:srgbClr val="585858"/>
                </a:solidFill>
                <a:latin typeface="Cambria Math"/>
                <a:cs typeface="Cambria Math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신뢰구간을</a:t>
            </a:r>
            <a:r>
              <a:rPr sz="3200" spc="-28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315" dirty="0">
                <a:solidFill>
                  <a:srgbClr val="585858"/>
                </a:solidFill>
                <a:latin typeface="Dotum"/>
                <a:cs typeface="Dotum"/>
              </a:rPr>
              <a:t>구하는</a:t>
            </a:r>
            <a:endParaRPr sz="3200">
              <a:latin typeface="Dotum"/>
              <a:cs typeface="Dotum"/>
            </a:endParaRPr>
          </a:p>
          <a:p>
            <a:pPr marL="494665" marR="252095">
              <a:lnSpc>
                <a:spcPts val="5760"/>
              </a:lnSpc>
              <a:spcBef>
                <a:spcPts val="509"/>
              </a:spcBef>
            </a:pPr>
            <a:r>
              <a:rPr sz="3200" spc="-295" dirty="0">
                <a:solidFill>
                  <a:srgbClr val="585858"/>
                </a:solidFill>
                <a:latin typeface="Dotum"/>
                <a:cs typeface="Dotum"/>
              </a:rPr>
              <a:t>과정을</a:t>
            </a:r>
            <a:r>
              <a:rPr sz="3200" spc="-27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40" dirty="0">
                <a:solidFill>
                  <a:srgbClr val="585858"/>
                </a:solidFill>
                <a:latin typeface="Dotum"/>
                <a:cs typeface="Dotum"/>
              </a:rPr>
              <a:t>100번</a:t>
            </a:r>
            <a:r>
              <a:rPr sz="3200" spc="-25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5" dirty="0">
                <a:solidFill>
                  <a:srgbClr val="585858"/>
                </a:solidFill>
                <a:latin typeface="Dotum"/>
                <a:cs typeface="Dotum"/>
              </a:rPr>
              <a:t>반복하였을</a:t>
            </a:r>
            <a:r>
              <a:rPr sz="3200" spc="-26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380" dirty="0">
                <a:solidFill>
                  <a:srgbClr val="585858"/>
                </a:solidFill>
                <a:latin typeface="Dotum"/>
                <a:cs typeface="Dotum"/>
              </a:rPr>
              <a:t>때,</a:t>
            </a:r>
            <a:r>
              <a:rPr sz="3200" spc="-27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90" dirty="0">
                <a:solidFill>
                  <a:srgbClr val="585858"/>
                </a:solidFill>
                <a:latin typeface="Dotum"/>
                <a:cs typeface="Dotum"/>
              </a:rPr>
              <a:t>100개의</a:t>
            </a:r>
            <a:r>
              <a:rPr sz="3200" spc="-24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신뢰구간</a:t>
            </a:r>
            <a:r>
              <a:rPr sz="3200" spc="-285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340" dirty="0">
                <a:solidFill>
                  <a:srgbClr val="585858"/>
                </a:solidFill>
                <a:latin typeface="Dotum"/>
                <a:cs typeface="Dotum"/>
              </a:rPr>
              <a:t>중 </a:t>
            </a:r>
            <a:r>
              <a:rPr sz="3200" spc="-125" dirty="0">
                <a:solidFill>
                  <a:srgbClr val="585858"/>
                </a:solidFill>
                <a:latin typeface="Dotum"/>
                <a:cs typeface="Dotum"/>
              </a:rPr>
              <a:t>95개가</a:t>
            </a:r>
            <a:r>
              <a:rPr sz="3200" spc="-25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290" dirty="0">
                <a:solidFill>
                  <a:srgbClr val="585858"/>
                </a:solidFill>
                <a:latin typeface="Dotum"/>
                <a:cs typeface="Dotum"/>
              </a:rPr>
              <a:t>모수를</a:t>
            </a:r>
            <a:r>
              <a:rPr sz="3200" spc="-260" dirty="0">
                <a:solidFill>
                  <a:srgbClr val="585858"/>
                </a:solidFill>
                <a:latin typeface="Dotum"/>
                <a:cs typeface="Dotum"/>
              </a:rPr>
              <a:t> </a:t>
            </a:r>
            <a:r>
              <a:rPr sz="3200" spc="-315" dirty="0">
                <a:solidFill>
                  <a:srgbClr val="585858"/>
                </a:solidFill>
                <a:latin typeface="Dotum"/>
                <a:cs typeface="Dotum"/>
              </a:rPr>
              <a:t>포함</a:t>
            </a:r>
            <a:endParaRPr sz="3200">
              <a:latin typeface="Dotum"/>
              <a:cs typeface="Dotum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©</a:t>
            </a:r>
            <a:r>
              <a:rPr spc="-160" dirty="0">
                <a:latin typeface="Arial"/>
                <a:cs typeface="Arial"/>
              </a:rPr>
              <a:t> </a:t>
            </a:r>
            <a:r>
              <a:rPr spc="-265" dirty="0"/>
              <a:t>한국방송통신대학교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69721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06304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05" dirty="0">
                <a:solidFill>
                  <a:srgbClr val="684107"/>
                </a:solidFill>
                <a:latin typeface="Dotum"/>
                <a:cs typeface="Dotum"/>
              </a:rPr>
              <a:t>구간추정의개념</a:t>
            </a:r>
            <a:endParaRPr sz="250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3352" y="6305877"/>
            <a:ext cx="1095375" cy="16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100" dirty="0">
                <a:solidFill>
                  <a:srgbClr val="3A3838"/>
                </a:solidFill>
                <a:latin typeface="Arial"/>
                <a:cs typeface="Arial"/>
              </a:rPr>
              <a:t>©</a:t>
            </a:r>
            <a:r>
              <a:rPr sz="1100" spc="-16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100" spc="-265" dirty="0">
                <a:solidFill>
                  <a:srgbClr val="3A3838"/>
                </a:solidFill>
                <a:latin typeface="Dotum"/>
                <a:cs typeface="Dotum"/>
              </a:rPr>
              <a:t>한국방송통신대학교</a:t>
            </a:r>
            <a:endParaRPr sz="1100">
              <a:latin typeface="Dotum"/>
              <a:cs typeface="Dotu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446" y="1205482"/>
            <a:ext cx="6809213" cy="55656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438241"/>
            <a:ext cx="12192000" cy="765810"/>
            <a:chOff x="0" y="438241"/>
            <a:chExt cx="12192000" cy="765810"/>
          </a:xfrm>
        </p:grpSpPr>
        <p:sp>
          <p:nvSpPr>
            <p:cNvPr id="5" name="object 5"/>
            <p:cNvSpPr/>
            <p:nvPr/>
          </p:nvSpPr>
          <p:spPr>
            <a:xfrm>
              <a:off x="467457" y="438241"/>
              <a:ext cx="935355" cy="649605"/>
            </a:xfrm>
            <a:custGeom>
              <a:avLst/>
              <a:gdLst/>
              <a:ahLst/>
              <a:cxnLst/>
              <a:rect l="l" t="t" r="r" b="b"/>
              <a:pathLst>
                <a:path w="935355" h="649605">
                  <a:moveTo>
                    <a:pt x="469167" y="0"/>
                  </a:moveTo>
                  <a:lnTo>
                    <a:pt x="423440" y="2133"/>
                  </a:lnTo>
                  <a:lnTo>
                    <a:pt x="377630" y="8862"/>
                  </a:lnTo>
                  <a:lnTo>
                    <a:pt x="332047" y="20313"/>
                  </a:lnTo>
                  <a:lnTo>
                    <a:pt x="286998" y="36611"/>
                  </a:lnTo>
                  <a:lnTo>
                    <a:pt x="243818" y="57342"/>
                  </a:lnTo>
                  <a:lnTo>
                    <a:pt x="203721" y="81849"/>
                  </a:lnTo>
                  <a:lnTo>
                    <a:pt x="166832" y="109824"/>
                  </a:lnTo>
                  <a:lnTo>
                    <a:pt x="133278" y="140960"/>
                  </a:lnTo>
                  <a:lnTo>
                    <a:pt x="103185" y="174947"/>
                  </a:lnTo>
                  <a:lnTo>
                    <a:pt x="76678" y="211479"/>
                  </a:lnTo>
                  <a:lnTo>
                    <a:pt x="53883" y="250248"/>
                  </a:lnTo>
                  <a:lnTo>
                    <a:pt x="34927" y="290945"/>
                  </a:lnTo>
                  <a:lnTo>
                    <a:pt x="19934" y="333262"/>
                  </a:lnTo>
                  <a:lnTo>
                    <a:pt x="9031" y="376893"/>
                  </a:lnTo>
                  <a:lnTo>
                    <a:pt x="2345" y="421529"/>
                  </a:lnTo>
                  <a:lnTo>
                    <a:pt x="0" y="466861"/>
                  </a:lnTo>
                  <a:lnTo>
                    <a:pt x="2122" y="512583"/>
                  </a:lnTo>
                  <a:lnTo>
                    <a:pt x="8838" y="558387"/>
                  </a:lnTo>
                  <a:lnTo>
                    <a:pt x="20273" y="603963"/>
                  </a:lnTo>
                  <a:lnTo>
                    <a:pt x="36554" y="649005"/>
                  </a:lnTo>
                  <a:lnTo>
                    <a:pt x="901094" y="645068"/>
                  </a:lnTo>
                  <a:lnTo>
                    <a:pt x="918317" y="595092"/>
                  </a:lnTo>
                  <a:lnTo>
                    <a:pt x="929713" y="543898"/>
                  </a:lnTo>
                  <a:lnTo>
                    <a:pt x="935287" y="491980"/>
                  </a:lnTo>
                  <a:lnTo>
                    <a:pt x="935042" y="439830"/>
                  </a:lnTo>
                  <a:lnTo>
                    <a:pt x="928984" y="387943"/>
                  </a:lnTo>
                  <a:lnTo>
                    <a:pt x="917116" y="336811"/>
                  </a:lnTo>
                  <a:lnTo>
                    <a:pt x="899443" y="286928"/>
                  </a:lnTo>
                  <a:lnTo>
                    <a:pt x="878714" y="243755"/>
                  </a:lnTo>
                  <a:lnTo>
                    <a:pt x="854208" y="203663"/>
                  </a:lnTo>
                  <a:lnTo>
                    <a:pt x="826233" y="166780"/>
                  </a:lnTo>
                  <a:lnTo>
                    <a:pt x="795097" y="133230"/>
                  </a:lnTo>
                  <a:lnTo>
                    <a:pt x="761108" y="103141"/>
                  </a:lnTo>
                  <a:lnTo>
                    <a:pt x="724574" y="76639"/>
                  </a:lnTo>
                  <a:lnTo>
                    <a:pt x="685803" y="53848"/>
                  </a:lnTo>
                  <a:lnTo>
                    <a:pt x="645103" y="34897"/>
                  </a:lnTo>
                  <a:lnTo>
                    <a:pt x="602781" y="19910"/>
                  </a:lnTo>
                  <a:lnTo>
                    <a:pt x="559146" y="9014"/>
                  </a:lnTo>
                  <a:lnTo>
                    <a:pt x="514506" y="2335"/>
                  </a:lnTo>
                  <a:lnTo>
                    <a:pt x="469167" y="0"/>
                  </a:lnTo>
                  <a:close/>
                </a:path>
              </a:pathLst>
            </a:custGeom>
            <a:solidFill>
              <a:srgbClr val="0D0D0D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4508" y="792479"/>
              <a:ext cx="525780" cy="411480"/>
            </a:xfrm>
            <a:custGeom>
              <a:avLst/>
              <a:gdLst/>
              <a:ahLst/>
              <a:cxnLst/>
              <a:rect l="l" t="t" r="r" b="b"/>
              <a:pathLst>
                <a:path w="525779" h="411480">
                  <a:moveTo>
                    <a:pt x="525780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525780" y="411479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B68055">
                <a:alpha val="6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843" y="478535"/>
              <a:ext cx="169545" cy="167640"/>
            </a:xfrm>
            <a:custGeom>
              <a:avLst/>
              <a:gdLst/>
              <a:ahLst/>
              <a:cxnLst/>
              <a:rect l="l" t="t" r="r" b="b"/>
              <a:pathLst>
                <a:path w="169544" h="167640">
                  <a:moveTo>
                    <a:pt x="169164" y="0"/>
                  </a:moveTo>
                  <a:lnTo>
                    <a:pt x="0" y="0"/>
                  </a:lnTo>
                  <a:lnTo>
                    <a:pt x="84582" y="167639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7C5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722" y="450379"/>
              <a:ext cx="935296" cy="6490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030" y="628853"/>
              <a:ext cx="725830" cy="420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6497" y="659637"/>
              <a:ext cx="1806320" cy="4632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109575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1999" y="0"/>
                  </a:lnTo>
                </a:path>
              </a:pathLst>
            </a:custGeom>
            <a:ln w="6096">
              <a:solidFill>
                <a:srgbClr val="7C54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060435" y="0"/>
            <a:ext cx="2177415" cy="695960"/>
            <a:chOff x="8060435" y="0"/>
            <a:chExt cx="2177415" cy="695960"/>
          </a:xfrm>
        </p:grpSpPr>
        <p:sp>
          <p:nvSpPr>
            <p:cNvPr id="13" name="object 13"/>
            <p:cNvSpPr/>
            <p:nvPr/>
          </p:nvSpPr>
          <p:spPr>
            <a:xfrm>
              <a:off x="8337803" y="0"/>
              <a:ext cx="1343025" cy="280670"/>
            </a:xfrm>
            <a:custGeom>
              <a:avLst/>
              <a:gdLst/>
              <a:ahLst/>
              <a:cxnLst/>
              <a:rect l="l" t="t" r="r" b="b"/>
              <a:pathLst>
                <a:path w="1343025" h="280670">
                  <a:moveTo>
                    <a:pt x="0" y="280416"/>
                  </a:moveTo>
                  <a:lnTo>
                    <a:pt x="1342644" y="280416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98585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60435" y="0"/>
              <a:ext cx="1343025" cy="530860"/>
            </a:xfrm>
            <a:custGeom>
              <a:avLst/>
              <a:gdLst/>
              <a:ahLst/>
              <a:cxnLst/>
              <a:rect l="l" t="t" r="r" b="b"/>
              <a:pathLst>
                <a:path w="1343025" h="530860">
                  <a:moveTo>
                    <a:pt x="0" y="530351"/>
                  </a:moveTo>
                  <a:lnTo>
                    <a:pt x="1342644" y="530351"/>
                  </a:lnTo>
                  <a:lnTo>
                    <a:pt x="1342644" y="0"/>
                  </a:lnTo>
                  <a:lnTo>
                    <a:pt x="0" y="0"/>
                  </a:lnTo>
                  <a:lnTo>
                    <a:pt x="0" y="530351"/>
                  </a:lnTo>
                  <a:close/>
                </a:path>
              </a:pathLst>
            </a:custGeom>
            <a:solidFill>
              <a:srgbClr val="F8D23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0927" y="149352"/>
              <a:ext cx="526542" cy="5463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697211" y="135636"/>
              <a:ext cx="520065" cy="539750"/>
            </a:xfrm>
            <a:custGeom>
              <a:avLst/>
              <a:gdLst/>
              <a:ahLst/>
              <a:cxnLst/>
              <a:rect l="l" t="t" r="r" b="b"/>
              <a:pathLst>
                <a:path w="520065" h="539750">
                  <a:moveTo>
                    <a:pt x="519683" y="0"/>
                  </a:moveTo>
                  <a:lnTo>
                    <a:pt x="0" y="0"/>
                  </a:lnTo>
                  <a:lnTo>
                    <a:pt x="0" y="539495"/>
                  </a:lnTo>
                  <a:lnTo>
                    <a:pt x="519683" y="539495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684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697211" y="135636"/>
            <a:ext cx="520065" cy="539750"/>
          </a:xfrm>
          <a:prstGeom prst="rect">
            <a:avLst/>
          </a:prstGeom>
          <a:ln w="6096">
            <a:solidFill>
              <a:srgbClr val="210E09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00"/>
              </a:spcBef>
            </a:pP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306304" y="199771"/>
            <a:ext cx="18561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5" dirty="0"/>
              <a:t>구간추정의개념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524</Words>
  <Application>Microsoft Office PowerPoint</Application>
  <PresentationFormat>와이드스크린</PresentationFormat>
  <Paragraphs>191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Arial</vt:lpstr>
      <vt:lpstr>Dotum</vt:lpstr>
      <vt:lpstr>Wingdings</vt:lpstr>
      <vt:lpstr>Cambria Math</vt:lpstr>
      <vt:lpstr>카카오 Bold</vt:lpstr>
      <vt:lpstr>Times New Roman</vt:lpstr>
      <vt:lpstr>Malgun Gothic</vt:lpstr>
      <vt:lpstr>Office Theme</vt:lpstr>
      <vt:lpstr>[ ]</vt:lpstr>
      <vt:lpstr>학습목표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구간추정의개념</vt:lpstr>
      <vt:lpstr>PowerPoint 프레젠테이션</vt:lpstr>
      <vt:lpstr>PowerPoint 프레젠테이션</vt:lpstr>
      <vt:lpstr>모평균에대한구간추정</vt:lpstr>
      <vt:lpstr>모평균에대한구간추정</vt:lpstr>
      <vt:lpstr>PowerPoint 프레젠테이션</vt:lpstr>
      <vt:lpstr>PowerPoint 프레젠테이션</vt:lpstr>
      <vt:lpstr>모평균에대한구간추정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모분산에대한구간추정</vt:lpstr>
      <vt:lpstr>PowerPoint 프레젠테이션</vt:lpstr>
      <vt:lpstr>PowerPoint 프레젠테이션</vt:lpstr>
      <vt:lpstr>PowerPoint 프레젠테이션</vt:lpstr>
      <vt:lpstr>PowerPoint 프레젠테이션</vt:lpstr>
      <vt:lpstr>두모평균차에대한구간추정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두모집단비에대한구간추정</vt:lpstr>
      <vt:lpstr>두모집단비에대한구간추정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𝟏𝟎𝟎 𝟏 − 𝜶 %</vt:lpstr>
      <vt:lpstr>PowerPoint 프레젠테이션</vt:lpstr>
      <vt:lpstr>PowerPoint 프레젠테이션</vt:lpstr>
      <vt:lpstr>정리하기</vt:lpstr>
      <vt:lpstr>PowerPoint 프레젠테이션</vt:lpstr>
      <vt:lpstr>PowerPoint 프레젠테이션</vt:lpstr>
      <vt:lpstr>PowerPoint 프레젠테이션</vt:lpstr>
      <vt:lpstr>다음 시간 안내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태정</cp:lastModifiedBy>
  <cp:revision>23</cp:revision>
  <dcterms:created xsi:type="dcterms:W3CDTF">2022-11-07T16:02:47Z</dcterms:created>
  <dcterms:modified xsi:type="dcterms:W3CDTF">2022-11-07T21:44:36Z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2022-11-07T00:00:00Z</vt:filetime>
  </property>
</Properties>
</file>